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bd027b75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8bd027b75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8bd027b75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8bd027b75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8bd027b75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8bd027b75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bd027b75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8bd027b75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bd027b75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8bd027b75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8bd027b75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8bd027b75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8bd027b75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8bd027b75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8bd027b75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8bd027b75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8bd027b75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8bd027b75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8bd027b75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8bd027b75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8bcbbf369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8bcbbf369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bd027b75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8bd027b75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8bd027b75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8bd027b75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bd027b75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8bd027b75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bd027b75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8bd027b75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8bd027b75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8bd027b75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8bd027b75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8bd027b75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8ba5d464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8ba5d464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8bd027b75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8bd027b75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8bd027b75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8bd027b75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bd027b75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bd027b75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8bd027b75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8bd027b75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bd027b7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8bd027b7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6200" y="744575"/>
            <a:ext cx="47199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Navigating the World</a:t>
            </a:r>
            <a:endParaRPr/>
          </a:p>
        </p:txBody>
      </p:sp>
      <p:sp>
        <p:nvSpPr>
          <p:cNvPr id="55" name="Google Shape;55;p13"/>
          <p:cNvSpPr txBox="1"/>
          <p:nvPr>
            <p:ph idx="1" type="subTitle"/>
          </p:nvPr>
        </p:nvSpPr>
        <p:spPr>
          <a:xfrm>
            <a:off x="0" y="2834125"/>
            <a:ext cx="4719900" cy="2309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4"/>
                </a:solidFill>
              </a:rPr>
              <a:t>Lessons I’ve learned the hard way</a:t>
            </a:r>
            <a:endParaRPr>
              <a:solidFill>
                <a:schemeClr val="accent4"/>
              </a:solidFill>
            </a:endParaRPr>
          </a:p>
          <a:p>
            <a:pPr indent="0" lvl="0" marL="0" rtl="0" algn="ctr">
              <a:spcBef>
                <a:spcPts val="0"/>
              </a:spcBef>
              <a:spcAft>
                <a:spcPts val="0"/>
              </a:spcAft>
              <a:buNone/>
            </a:pPr>
            <a:r>
              <a:rPr lang="en">
                <a:solidFill>
                  <a:schemeClr val="accent5"/>
                </a:solidFill>
              </a:rPr>
              <a:t>18 Month Retrospective</a:t>
            </a:r>
            <a:endParaRPr>
              <a:solidFill>
                <a:schemeClr val="accent5"/>
              </a:solidFill>
            </a:endParaRPr>
          </a:p>
        </p:txBody>
      </p:sp>
      <p:pic>
        <p:nvPicPr>
          <p:cNvPr id="56" name="Google Shape;56;p13"/>
          <p:cNvPicPr preferRelativeResize="0"/>
          <p:nvPr/>
        </p:nvPicPr>
        <p:blipFill rotWithShape="1">
          <a:blip r:embed="rId3">
            <a:alphaModFix/>
          </a:blip>
          <a:srcRect b="0" l="6717" r="7268" t="0"/>
          <a:stretch/>
        </p:blipFill>
        <p:spPr>
          <a:xfrm>
            <a:off x="4719746" y="0"/>
            <a:ext cx="442425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r>
              <a:rPr lang="en"/>
              <a:t>Don't Scare the Tippies”</a:t>
            </a:r>
            <a:endParaRPr/>
          </a:p>
        </p:txBody>
      </p:sp>
      <p:sp>
        <p:nvSpPr>
          <p:cNvPr id="117" name="Google Shape;117;p22"/>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This </a:t>
            </a:r>
            <a:r>
              <a:rPr lang="en"/>
              <a:t>is a masking strategy often adopted by </a:t>
            </a:r>
            <a:r>
              <a:rPr lang="en"/>
              <a:t>neurospicy</a:t>
            </a:r>
            <a:r>
              <a:rPr lang="en"/>
              <a:t> individuals. Due to the rigid expectations and reactions of many neurotypicals, </a:t>
            </a:r>
            <a:r>
              <a:rPr lang="en"/>
              <a:t>neurospicy</a:t>
            </a:r>
            <a:r>
              <a:rPr lang="en"/>
              <a:t> people often feel compelled to hide their true abilities and interests to avoid negative reactions such as bullying, hostility, mockery, and sabotage.</a:t>
            </a:r>
            <a:endParaRPr/>
          </a:p>
          <a:p>
            <a:pPr indent="-317500" lvl="0" marL="457200" rtl="0" algn="l">
              <a:spcBef>
                <a:spcPts val="1200"/>
              </a:spcBef>
              <a:spcAft>
                <a:spcPts val="0"/>
              </a:spcAft>
              <a:buSzPts val="1400"/>
              <a:buChar char="-"/>
            </a:pPr>
            <a:r>
              <a:rPr b="1" lang="en">
                <a:solidFill>
                  <a:schemeClr val="accent4"/>
                </a:solidFill>
              </a:rPr>
              <a:t>Masking Strategy: </a:t>
            </a:r>
            <a:r>
              <a:rPr lang="en"/>
              <a:t>Neurospicy</a:t>
            </a:r>
            <a:r>
              <a:rPr lang="en"/>
              <a:t> individuals often hide their true selves to fit into neurotypical norms.</a:t>
            </a:r>
            <a:endParaRPr/>
          </a:p>
          <a:p>
            <a:pPr indent="-317500" lvl="0" marL="457200" rtl="0" algn="l">
              <a:spcBef>
                <a:spcPts val="0"/>
              </a:spcBef>
              <a:spcAft>
                <a:spcPts val="0"/>
              </a:spcAft>
              <a:buSzPts val="1400"/>
              <a:buChar char="-"/>
            </a:pPr>
            <a:r>
              <a:rPr b="1" lang="en">
                <a:solidFill>
                  <a:schemeClr val="accent4"/>
                </a:solidFill>
              </a:rPr>
              <a:t>Negative Reactions:</a:t>
            </a:r>
            <a:r>
              <a:rPr lang="en"/>
              <a:t> Unmasked abilities and interests can lead to bullying, hostility, and mockery from neurotypicals.</a:t>
            </a:r>
            <a:endParaRPr/>
          </a:p>
          <a:p>
            <a:pPr indent="-317500" lvl="0" marL="457200" rtl="0" algn="l">
              <a:spcBef>
                <a:spcPts val="0"/>
              </a:spcBef>
              <a:spcAft>
                <a:spcPts val="0"/>
              </a:spcAft>
              <a:buSzPts val="1400"/>
              <a:buChar char="-"/>
            </a:pPr>
            <a:r>
              <a:rPr b="1" lang="en">
                <a:solidFill>
                  <a:schemeClr val="accent4"/>
                </a:solidFill>
              </a:rPr>
              <a:t>Alienation:</a:t>
            </a:r>
            <a:r>
              <a:rPr lang="en"/>
              <a:t> </a:t>
            </a:r>
            <a:r>
              <a:rPr lang="en"/>
              <a:t>Neurospicy</a:t>
            </a:r>
            <a:r>
              <a:rPr lang="en"/>
              <a:t> individuals may face social exclusion if they do not conform to neurotypical expectations.</a:t>
            </a:r>
            <a:endParaRPr/>
          </a:p>
          <a:p>
            <a:pPr indent="-317500" lvl="0" marL="457200" rtl="0" algn="l">
              <a:spcBef>
                <a:spcPts val="0"/>
              </a:spcBef>
              <a:spcAft>
                <a:spcPts val="0"/>
              </a:spcAft>
              <a:buSzPts val="1400"/>
              <a:buChar char="-"/>
            </a:pPr>
            <a:r>
              <a:rPr b="1" lang="en">
                <a:solidFill>
                  <a:schemeClr val="accent4"/>
                </a:solidFill>
              </a:rPr>
              <a:t>Sabotage:</a:t>
            </a:r>
            <a:r>
              <a:rPr lang="en"/>
              <a:t> Neurotypicals may resort to spreading rumors or undermining careers of those who do not conform.</a:t>
            </a:r>
            <a:endParaRPr/>
          </a:p>
          <a:p>
            <a:pPr indent="-317500" lvl="0" marL="457200" rtl="0" algn="l">
              <a:spcBef>
                <a:spcPts val="0"/>
              </a:spcBef>
              <a:spcAft>
                <a:spcPts val="0"/>
              </a:spcAft>
              <a:buSzPts val="1400"/>
              <a:buChar char="-"/>
            </a:pPr>
            <a:r>
              <a:rPr b="1" lang="en">
                <a:solidFill>
                  <a:schemeClr val="accent4"/>
                </a:solidFill>
              </a:rPr>
              <a:t>Need for Acceptance: </a:t>
            </a:r>
            <a:r>
              <a:rPr lang="en"/>
              <a:t>This highlights the need for greater acceptance and understanding of neurodiversity.</a:t>
            </a:r>
            <a:endParaRPr/>
          </a:p>
        </p:txBody>
      </p:sp>
      <p:pic>
        <p:nvPicPr>
          <p:cNvPr id="118" name="Google Shape;118;p22"/>
          <p:cNvPicPr preferRelativeResize="0"/>
          <p:nvPr/>
        </p:nvPicPr>
        <p:blipFill>
          <a:blip r:embed="rId3">
            <a:alphaModFix/>
          </a:blip>
          <a:stretch>
            <a:fillRect/>
          </a:stretch>
        </p:blipFill>
        <p:spPr>
          <a:xfrm>
            <a:off x="5269804" y="0"/>
            <a:ext cx="3874200" cy="51433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Socially Endorsed Gaslighting</a:t>
            </a:r>
            <a:endParaRPr/>
          </a:p>
        </p:txBody>
      </p:sp>
      <p:sp>
        <p:nvSpPr>
          <p:cNvPr id="124" name="Google Shape;124;p23"/>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Socially endorsed gaslighting refers to the widespread misunderstanding and dismissal of </a:t>
            </a:r>
            <a:r>
              <a:rPr lang="en"/>
              <a:t>neurospicy</a:t>
            </a:r>
            <a:r>
              <a:rPr lang="en"/>
              <a:t> needs by society. When viewed through a neurotypical lens, these needs are often misinterpreted by authority figures such as doctors, teachers, and parents, leading to the false belief that they are fabricated or attention-seeking behaviors.</a:t>
            </a:r>
            <a:endParaRPr/>
          </a:p>
          <a:p>
            <a:pPr indent="-317500" lvl="0" marL="457200" rtl="0" algn="l">
              <a:spcBef>
                <a:spcPts val="1200"/>
              </a:spcBef>
              <a:spcAft>
                <a:spcPts val="0"/>
              </a:spcAft>
              <a:buSzPts val="1400"/>
              <a:buChar char="-"/>
            </a:pPr>
            <a:r>
              <a:rPr b="1" lang="en">
                <a:solidFill>
                  <a:schemeClr val="accent4"/>
                </a:solidFill>
              </a:rPr>
              <a:t>Misunderstanding: </a:t>
            </a:r>
            <a:r>
              <a:rPr lang="en"/>
              <a:t>Neurospicy</a:t>
            </a:r>
            <a:r>
              <a:rPr lang="en"/>
              <a:t> needs are often misunderstood when viewed through a neurotypical lens.</a:t>
            </a:r>
            <a:endParaRPr/>
          </a:p>
          <a:p>
            <a:pPr indent="-317500" lvl="0" marL="457200" rtl="0" algn="l">
              <a:spcBef>
                <a:spcPts val="0"/>
              </a:spcBef>
              <a:spcAft>
                <a:spcPts val="0"/>
              </a:spcAft>
              <a:buSzPts val="1400"/>
              <a:buChar char="-"/>
            </a:pPr>
            <a:r>
              <a:rPr b="1" lang="en">
                <a:solidFill>
                  <a:schemeClr val="accent4"/>
                </a:solidFill>
              </a:rPr>
              <a:t>Dismissal:</a:t>
            </a:r>
            <a:r>
              <a:rPr lang="en"/>
              <a:t> These needs are frequently dismissed as being "made up" or "just in your head."</a:t>
            </a:r>
            <a:endParaRPr/>
          </a:p>
          <a:p>
            <a:pPr indent="-317500" lvl="0" marL="457200" rtl="0" algn="l">
              <a:spcBef>
                <a:spcPts val="0"/>
              </a:spcBef>
              <a:spcAft>
                <a:spcPts val="0"/>
              </a:spcAft>
              <a:buSzPts val="1400"/>
              <a:buChar char="-"/>
            </a:pPr>
            <a:r>
              <a:rPr b="1" lang="en">
                <a:solidFill>
                  <a:schemeClr val="accent4"/>
                </a:solidFill>
              </a:rPr>
              <a:t>Attention-Seeking Accusation:</a:t>
            </a:r>
            <a:r>
              <a:rPr lang="en"/>
              <a:t> </a:t>
            </a:r>
            <a:r>
              <a:rPr lang="en"/>
              <a:t>Neurospicy</a:t>
            </a:r>
            <a:r>
              <a:rPr lang="en"/>
              <a:t> individuals are often wrongly accused of fabricating their needs for attention.</a:t>
            </a:r>
            <a:endParaRPr/>
          </a:p>
          <a:p>
            <a:pPr indent="-317500" lvl="0" marL="457200" rtl="0" algn="l">
              <a:spcBef>
                <a:spcPts val="0"/>
              </a:spcBef>
              <a:spcAft>
                <a:spcPts val="0"/>
              </a:spcAft>
              <a:buSzPts val="1400"/>
              <a:buChar char="-"/>
            </a:pPr>
            <a:r>
              <a:rPr b="1" lang="en">
                <a:solidFill>
                  <a:schemeClr val="accent4"/>
                </a:solidFill>
              </a:rPr>
              <a:t>Authority Figures: </a:t>
            </a:r>
            <a:r>
              <a:rPr lang="en"/>
              <a:t>Doctors, teachers, parents, and other authority figures often perpetuate this misunderstanding.</a:t>
            </a:r>
            <a:endParaRPr/>
          </a:p>
          <a:p>
            <a:pPr indent="-317500" lvl="0" marL="457200" rtl="0" algn="l">
              <a:spcBef>
                <a:spcPts val="0"/>
              </a:spcBef>
              <a:spcAft>
                <a:spcPts val="0"/>
              </a:spcAft>
              <a:buSzPts val="1400"/>
              <a:buChar char="-"/>
            </a:pPr>
            <a:r>
              <a:rPr b="1" lang="en">
                <a:solidFill>
                  <a:schemeClr val="accent4"/>
                </a:solidFill>
              </a:rPr>
              <a:t>Need for Education:</a:t>
            </a:r>
            <a:r>
              <a:rPr lang="en"/>
              <a:t> This highlights the need for better education and understanding of </a:t>
            </a:r>
            <a:r>
              <a:rPr lang="en"/>
              <a:t>neurospicy</a:t>
            </a:r>
            <a:r>
              <a:rPr lang="en"/>
              <a:t> needs.</a:t>
            </a:r>
            <a:endParaRPr/>
          </a:p>
        </p:txBody>
      </p:sp>
      <p:pic>
        <p:nvPicPr>
          <p:cNvPr id="125" name="Google Shape;125;p23"/>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Institutional Gatekeeping</a:t>
            </a:r>
            <a:endParaRPr/>
          </a:p>
        </p:txBody>
      </p:sp>
      <p:sp>
        <p:nvSpPr>
          <p:cNvPr id="131" name="Google Shape;131;p24"/>
          <p:cNvSpPr txBox="1"/>
          <p:nvPr>
            <p:ph idx="1" type="body"/>
          </p:nvPr>
        </p:nvSpPr>
        <p:spPr>
          <a:xfrm>
            <a:off x="0" y="1152475"/>
            <a:ext cx="5269800" cy="3990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Institutional gatekeeping refers to the systemic bias in many institutions that privileges neurotypical individuals, granting them more control and maintaining the status quo. This is particularly prevalent in medical, academic, and business establishments, where they also define what is considered "normal" and "healthy," leading to persistent misunderstanding.</a:t>
            </a:r>
            <a:endParaRPr/>
          </a:p>
          <a:p>
            <a:pPr indent="-310832" lvl="0" marL="457200" rtl="0" algn="l">
              <a:spcBef>
                <a:spcPts val="1200"/>
              </a:spcBef>
              <a:spcAft>
                <a:spcPts val="0"/>
              </a:spcAft>
              <a:buSzPct val="100000"/>
              <a:buChar char="-"/>
            </a:pPr>
            <a:r>
              <a:rPr b="1" lang="en">
                <a:solidFill>
                  <a:schemeClr val="accent4"/>
                </a:solidFill>
              </a:rPr>
              <a:t>Neurotypical Privilege:</a:t>
            </a:r>
            <a:r>
              <a:rPr lang="en"/>
              <a:t> Many institutions are structured to favor neurotypical individuals, maintaining the status quo.</a:t>
            </a:r>
            <a:endParaRPr/>
          </a:p>
          <a:p>
            <a:pPr indent="-310832" lvl="0" marL="457200" rtl="0" algn="l">
              <a:spcBef>
                <a:spcPts val="0"/>
              </a:spcBef>
              <a:spcAft>
                <a:spcPts val="0"/>
              </a:spcAft>
              <a:buSzPct val="100000"/>
              <a:buChar char="-"/>
            </a:pPr>
            <a:r>
              <a:rPr b="1" lang="en">
                <a:solidFill>
                  <a:schemeClr val="accent4"/>
                </a:solidFill>
              </a:rPr>
              <a:t>Control:</a:t>
            </a:r>
            <a:r>
              <a:rPr lang="en"/>
              <a:t> Neurotypical individuals are often granted more control within these institutions.</a:t>
            </a:r>
            <a:endParaRPr/>
          </a:p>
          <a:p>
            <a:pPr indent="-310832" lvl="0" marL="457200" rtl="0" algn="l">
              <a:spcBef>
                <a:spcPts val="0"/>
              </a:spcBef>
              <a:spcAft>
                <a:spcPts val="0"/>
              </a:spcAft>
              <a:buSzPct val="100000"/>
              <a:buChar char="-"/>
            </a:pPr>
            <a:r>
              <a:rPr b="1" lang="en">
                <a:solidFill>
                  <a:schemeClr val="accent4"/>
                </a:solidFill>
              </a:rPr>
              <a:t>Defining Normality:</a:t>
            </a:r>
            <a:r>
              <a:rPr lang="en"/>
              <a:t> Medical and academic establishments often define what is considered "normal" and "healthy."</a:t>
            </a:r>
            <a:endParaRPr/>
          </a:p>
          <a:p>
            <a:pPr indent="-310832" lvl="0" marL="457200" rtl="0" algn="l">
              <a:spcBef>
                <a:spcPts val="0"/>
              </a:spcBef>
              <a:spcAft>
                <a:spcPts val="0"/>
              </a:spcAft>
              <a:buSzPct val="100000"/>
              <a:buChar char="-"/>
            </a:pPr>
            <a:r>
              <a:rPr b="1" lang="en">
                <a:solidFill>
                  <a:schemeClr val="accent4"/>
                </a:solidFill>
              </a:rPr>
              <a:t>Persistent Misunderstanding:</a:t>
            </a:r>
            <a:r>
              <a:rPr lang="en"/>
              <a:t> This systemic bias leads to a continuous state of misunderstanding of </a:t>
            </a:r>
            <a:r>
              <a:rPr lang="en"/>
              <a:t>neurospicy</a:t>
            </a:r>
            <a:r>
              <a:rPr lang="en"/>
              <a:t> individuals.</a:t>
            </a:r>
            <a:endParaRPr/>
          </a:p>
          <a:p>
            <a:pPr indent="-310832" lvl="0" marL="457200" rtl="0" algn="l">
              <a:spcBef>
                <a:spcPts val="0"/>
              </a:spcBef>
              <a:spcAft>
                <a:spcPts val="0"/>
              </a:spcAft>
              <a:buSzPct val="100000"/>
              <a:buChar char="-"/>
            </a:pPr>
            <a:r>
              <a:rPr b="1" lang="en">
                <a:solidFill>
                  <a:schemeClr val="accent4"/>
                </a:solidFill>
              </a:rPr>
              <a:t>Business Bias: </a:t>
            </a:r>
            <a:r>
              <a:rPr lang="en"/>
              <a:t>This gatekeeping is particularly prevalent in business environments, further marginalizing </a:t>
            </a:r>
            <a:r>
              <a:rPr lang="en"/>
              <a:t>neurospicy</a:t>
            </a:r>
            <a:r>
              <a:rPr lang="en"/>
              <a:t> individuals.</a:t>
            </a:r>
            <a:endParaRPr/>
          </a:p>
        </p:txBody>
      </p:sp>
      <p:pic>
        <p:nvPicPr>
          <p:cNvPr id="132" name="Google Shape;132;p24"/>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Learned Helplessness</a:t>
            </a:r>
            <a:endParaRPr/>
          </a:p>
        </p:txBody>
      </p:sp>
      <p:sp>
        <p:nvSpPr>
          <p:cNvPr id="138" name="Google Shape;138;p25"/>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Learned helplessness refers to the state of despair and hopelessness that many </a:t>
            </a:r>
            <a:r>
              <a:rPr lang="en"/>
              <a:t>neurospicy</a:t>
            </a:r>
            <a:r>
              <a:rPr lang="en"/>
              <a:t> individuals experience after years of unrelieved struggles. This often leads to a belief that there is no help or relief available, resulting in negative outcomes such as depression, anxiety, withdrawal, toxic relationships, and poverty.</a:t>
            </a:r>
            <a:endParaRPr/>
          </a:p>
          <a:p>
            <a:pPr indent="-317500" lvl="0" marL="457200" rtl="0" algn="l">
              <a:spcBef>
                <a:spcPts val="1200"/>
              </a:spcBef>
              <a:spcAft>
                <a:spcPts val="0"/>
              </a:spcAft>
              <a:buSzPts val="1400"/>
              <a:buChar char="-"/>
            </a:pPr>
            <a:r>
              <a:rPr b="1" lang="en">
                <a:solidFill>
                  <a:schemeClr val="accent4"/>
                </a:solidFill>
              </a:rPr>
              <a:t>D</a:t>
            </a:r>
            <a:r>
              <a:rPr b="1" lang="en">
                <a:solidFill>
                  <a:schemeClr val="accent4"/>
                </a:solidFill>
              </a:rPr>
              <a:t>espair and Hopelessness:</a:t>
            </a:r>
            <a:r>
              <a:rPr lang="en"/>
              <a:t> Years of unrelieved struggles can lead to a state of despair and hopelessness.</a:t>
            </a:r>
            <a:endParaRPr/>
          </a:p>
          <a:p>
            <a:pPr indent="-317500" lvl="0" marL="457200" rtl="0" algn="l">
              <a:spcBef>
                <a:spcPts val="0"/>
              </a:spcBef>
              <a:spcAft>
                <a:spcPts val="0"/>
              </a:spcAft>
              <a:buSzPts val="1400"/>
              <a:buChar char="-"/>
            </a:pPr>
            <a:r>
              <a:rPr b="1" lang="en">
                <a:solidFill>
                  <a:schemeClr val="accent4"/>
                </a:solidFill>
              </a:rPr>
              <a:t>Belief in No Relief:</a:t>
            </a:r>
            <a:r>
              <a:rPr lang="en"/>
              <a:t> This often results in a belief that no help or relief is available.</a:t>
            </a:r>
            <a:endParaRPr/>
          </a:p>
          <a:p>
            <a:pPr indent="-317500" lvl="0" marL="457200" rtl="0" algn="l">
              <a:spcBef>
                <a:spcPts val="0"/>
              </a:spcBef>
              <a:spcAft>
                <a:spcPts val="0"/>
              </a:spcAft>
              <a:buSzPts val="1400"/>
              <a:buChar char="-"/>
            </a:pPr>
            <a:r>
              <a:rPr b="1" lang="en">
                <a:solidFill>
                  <a:schemeClr val="accent4"/>
                </a:solidFill>
              </a:rPr>
              <a:t>Mental Health Impact: </a:t>
            </a:r>
            <a:r>
              <a:rPr lang="en"/>
              <a:t>This can lead to mental health issues such as depression and anxiety.</a:t>
            </a:r>
            <a:endParaRPr/>
          </a:p>
          <a:p>
            <a:pPr indent="-317500" lvl="0" marL="457200" rtl="0" algn="l">
              <a:spcBef>
                <a:spcPts val="0"/>
              </a:spcBef>
              <a:spcAft>
                <a:spcPts val="0"/>
              </a:spcAft>
              <a:buSzPts val="1400"/>
              <a:buChar char="-"/>
            </a:pPr>
            <a:r>
              <a:rPr b="1" lang="en">
                <a:solidFill>
                  <a:schemeClr val="accent4"/>
                </a:solidFill>
              </a:rPr>
              <a:t>Social Withdrawal:</a:t>
            </a:r>
            <a:r>
              <a:rPr lang="en"/>
              <a:t> Learned helplessness can result in social withdrawal and isolation.</a:t>
            </a:r>
            <a:endParaRPr/>
          </a:p>
          <a:p>
            <a:pPr indent="-317500" lvl="0" marL="457200" rtl="0" algn="l">
              <a:spcBef>
                <a:spcPts val="0"/>
              </a:spcBef>
              <a:spcAft>
                <a:spcPts val="0"/>
              </a:spcAft>
              <a:buSzPts val="1400"/>
              <a:buChar char="-"/>
            </a:pPr>
            <a:r>
              <a:rPr b="1" lang="en">
                <a:solidFill>
                  <a:schemeClr val="accent4"/>
                </a:solidFill>
              </a:rPr>
              <a:t>Toxic Relationships and Poverty: </a:t>
            </a:r>
            <a:r>
              <a:rPr lang="en"/>
              <a:t>These individuals may end up in toxic relationships and face financial struggles.</a:t>
            </a:r>
            <a:endParaRPr/>
          </a:p>
        </p:txBody>
      </p:sp>
      <p:pic>
        <p:nvPicPr>
          <p:cNvPr id="139" name="Google Shape;139;p25"/>
          <p:cNvPicPr preferRelativeResize="0"/>
          <p:nvPr/>
        </p:nvPicPr>
        <p:blipFill>
          <a:blip r:embed="rId3">
            <a:alphaModFix/>
          </a:blip>
          <a:stretch>
            <a:fillRect/>
          </a:stretch>
        </p:blipFill>
        <p:spPr>
          <a:xfrm>
            <a:off x="5269804" y="0"/>
            <a:ext cx="3874200" cy="51433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Vulnerable Targeting</a:t>
            </a:r>
            <a:endParaRPr/>
          </a:p>
        </p:txBody>
      </p:sp>
      <p:sp>
        <p:nvSpPr>
          <p:cNvPr id="145" name="Google Shape;145;p26"/>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Vulnerable targeting refers to the predatory behavior where certain individuals, such as narcissists and sexual predators, deliberately target </a:t>
            </a:r>
            <a:r>
              <a:rPr lang="en"/>
              <a:t>neurospicy</a:t>
            </a:r>
            <a:r>
              <a:rPr lang="en"/>
              <a:t> people due to their perceived vulnerability. These predators often rely on their neurotypical privilege, either consciously or implicitly, to shield them from consequences.</a:t>
            </a:r>
            <a:endParaRPr/>
          </a:p>
          <a:p>
            <a:pPr indent="-317500" lvl="0" marL="457200" rtl="0" algn="l">
              <a:spcBef>
                <a:spcPts val="1200"/>
              </a:spcBef>
              <a:spcAft>
                <a:spcPts val="0"/>
              </a:spcAft>
              <a:buSzPts val="1400"/>
              <a:buChar char="-"/>
            </a:pPr>
            <a:r>
              <a:rPr b="1" lang="en">
                <a:solidFill>
                  <a:schemeClr val="accent4"/>
                </a:solidFill>
              </a:rPr>
              <a:t>Predatory Behavior:</a:t>
            </a:r>
            <a:r>
              <a:rPr lang="en"/>
              <a:t> Certain individuals deliberately target </a:t>
            </a:r>
            <a:r>
              <a:rPr lang="en"/>
              <a:t>neurospicy</a:t>
            </a:r>
            <a:r>
              <a:rPr lang="en"/>
              <a:t> people due to their perceived vulnerability.</a:t>
            </a:r>
            <a:endParaRPr/>
          </a:p>
          <a:p>
            <a:pPr indent="-317500" lvl="0" marL="457200" rtl="0" algn="l">
              <a:spcBef>
                <a:spcPts val="0"/>
              </a:spcBef>
              <a:spcAft>
                <a:spcPts val="0"/>
              </a:spcAft>
              <a:buSzPts val="1400"/>
              <a:buChar char="-"/>
            </a:pPr>
            <a:r>
              <a:rPr b="1" lang="en">
                <a:solidFill>
                  <a:schemeClr val="accent4"/>
                </a:solidFill>
              </a:rPr>
              <a:t>Narcissists and Sexual Predators:</a:t>
            </a:r>
            <a:r>
              <a:rPr lang="en"/>
              <a:t> These are common types of individuals who engage in vulnerable targeting.</a:t>
            </a:r>
            <a:endParaRPr/>
          </a:p>
          <a:p>
            <a:pPr indent="-317500" lvl="0" marL="457200" rtl="0" algn="l">
              <a:spcBef>
                <a:spcPts val="0"/>
              </a:spcBef>
              <a:spcAft>
                <a:spcPts val="0"/>
              </a:spcAft>
              <a:buSzPts val="1400"/>
              <a:buChar char="-"/>
            </a:pPr>
            <a:r>
              <a:rPr b="1" lang="en">
                <a:solidFill>
                  <a:schemeClr val="accent4"/>
                </a:solidFill>
              </a:rPr>
              <a:t>Exploitation of Vulnerability:</a:t>
            </a:r>
            <a:r>
              <a:rPr lang="en"/>
              <a:t> </a:t>
            </a:r>
            <a:r>
              <a:rPr lang="en"/>
              <a:t>Neurospicy</a:t>
            </a:r>
            <a:r>
              <a:rPr lang="en"/>
              <a:t> individuals are often targeted due to their perceived vulnerability.</a:t>
            </a:r>
            <a:endParaRPr/>
          </a:p>
          <a:p>
            <a:pPr indent="-317500" lvl="0" marL="457200" rtl="0" algn="l">
              <a:spcBef>
                <a:spcPts val="0"/>
              </a:spcBef>
              <a:spcAft>
                <a:spcPts val="0"/>
              </a:spcAft>
              <a:buSzPts val="1400"/>
              <a:buChar char="-"/>
            </a:pPr>
            <a:r>
              <a:rPr b="1" lang="en">
                <a:solidFill>
                  <a:schemeClr val="accent4"/>
                </a:solidFill>
              </a:rPr>
              <a:t>Neurotypical Privilege:</a:t>
            </a:r>
            <a:r>
              <a:rPr lang="en"/>
              <a:t> Predators often rely on their neurotypical privilege to avoid consequences.</a:t>
            </a:r>
            <a:endParaRPr/>
          </a:p>
          <a:p>
            <a:pPr indent="-317500" lvl="0" marL="457200" rtl="0" algn="l">
              <a:spcBef>
                <a:spcPts val="0"/>
              </a:spcBef>
              <a:spcAft>
                <a:spcPts val="0"/>
              </a:spcAft>
              <a:buSzPts val="1400"/>
              <a:buChar char="-"/>
            </a:pPr>
            <a:r>
              <a:rPr b="1" lang="en">
                <a:solidFill>
                  <a:schemeClr val="accent4"/>
                </a:solidFill>
              </a:rPr>
              <a:t>Need for Protection:</a:t>
            </a:r>
            <a:r>
              <a:rPr lang="en"/>
              <a:t> This highlights the need for protective measures for </a:t>
            </a:r>
            <a:r>
              <a:rPr lang="en"/>
              <a:t>neurospicy</a:t>
            </a:r>
            <a:r>
              <a:rPr lang="en"/>
              <a:t> individuals.</a:t>
            </a:r>
            <a:endParaRPr/>
          </a:p>
        </p:txBody>
      </p:sp>
      <p:pic>
        <p:nvPicPr>
          <p:cNvPr id="146" name="Google Shape;146;p26"/>
          <p:cNvPicPr preferRelativeResize="0"/>
          <p:nvPr/>
        </p:nvPicPr>
        <p:blipFill>
          <a:blip r:embed="rId3">
            <a:alphaModFix/>
          </a:blip>
          <a:stretch>
            <a:fillRect/>
          </a:stretch>
        </p:blipFill>
        <p:spPr>
          <a:xfrm>
            <a:off x="5269800" y="0"/>
            <a:ext cx="3874200" cy="5143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r>
              <a:rPr lang="en"/>
              <a:t>Ableist</a:t>
            </a:r>
            <a:r>
              <a:rPr lang="en"/>
              <a:t> Goblin”</a:t>
            </a:r>
            <a:endParaRPr/>
          </a:p>
        </p:txBody>
      </p:sp>
      <p:sp>
        <p:nvSpPr>
          <p:cNvPr id="152" name="Google Shape;152;p27"/>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Internalized ableism refers to the adoption of ableist beliefs, narratives, and views by individuals with invisible or neglected disabilities. This can lead to self-measurement against unrealistic or unhealthy standards, resulting in behaviors such as perfectionism, workaholism, projection, and judgment.</a:t>
            </a:r>
            <a:endParaRPr/>
          </a:p>
          <a:p>
            <a:pPr indent="-317500" lvl="0" marL="457200" rtl="0" algn="l">
              <a:spcBef>
                <a:spcPts val="1200"/>
              </a:spcBef>
              <a:spcAft>
                <a:spcPts val="0"/>
              </a:spcAft>
              <a:buSzPts val="1400"/>
              <a:buChar char="-"/>
            </a:pPr>
            <a:r>
              <a:rPr b="1" lang="en">
                <a:solidFill>
                  <a:schemeClr val="accent4"/>
                </a:solidFill>
              </a:rPr>
              <a:t>Ableist Beliefs:</a:t>
            </a:r>
            <a:r>
              <a:rPr lang="en"/>
              <a:t> Individuals with disabilities may adopt ableist beliefs and narratives.</a:t>
            </a:r>
            <a:endParaRPr/>
          </a:p>
          <a:p>
            <a:pPr indent="-317500" lvl="0" marL="457200" rtl="0" algn="l">
              <a:spcBef>
                <a:spcPts val="0"/>
              </a:spcBef>
              <a:spcAft>
                <a:spcPts val="0"/>
              </a:spcAft>
              <a:buSzPts val="1400"/>
              <a:buChar char="-"/>
            </a:pPr>
            <a:r>
              <a:rPr b="1" lang="en">
                <a:solidFill>
                  <a:schemeClr val="accent4"/>
                </a:solidFill>
              </a:rPr>
              <a:t>Unrealistic Standards:</a:t>
            </a:r>
            <a:r>
              <a:rPr lang="en"/>
              <a:t> These individuals often measure themselves against unrealistic or unhealthy standards.</a:t>
            </a:r>
            <a:endParaRPr/>
          </a:p>
          <a:p>
            <a:pPr indent="-317500" lvl="0" marL="457200" rtl="0" algn="l">
              <a:spcBef>
                <a:spcPts val="0"/>
              </a:spcBef>
              <a:spcAft>
                <a:spcPts val="0"/>
              </a:spcAft>
              <a:buSzPts val="1400"/>
              <a:buChar char="-"/>
            </a:pPr>
            <a:r>
              <a:rPr b="1" lang="en">
                <a:solidFill>
                  <a:schemeClr val="accent4"/>
                </a:solidFill>
              </a:rPr>
              <a:t>Perfectionism:</a:t>
            </a:r>
            <a:r>
              <a:rPr lang="en"/>
              <a:t> Internalized ableism can lead to perfectionist tendencies.</a:t>
            </a:r>
            <a:endParaRPr/>
          </a:p>
          <a:p>
            <a:pPr indent="-317500" lvl="0" marL="457200" rtl="0" algn="l">
              <a:spcBef>
                <a:spcPts val="0"/>
              </a:spcBef>
              <a:spcAft>
                <a:spcPts val="0"/>
              </a:spcAft>
              <a:buSzPts val="1400"/>
              <a:buChar char="-"/>
            </a:pPr>
            <a:r>
              <a:rPr b="1" lang="en">
                <a:solidFill>
                  <a:schemeClr val="accent4"/>
                </a:solidFill>
              </a:rPr>
              <a:t>Workaholism: </a:t>
            </a:r>
            <a:r>
              <a:rPr lang="en"/>
              <a:t>These individuals may become workaholics, driven by ableist standards.</a:t>
            </a:r>
            <a:endParaRPr/>
          </a:p>
          <a:p>
            <a:pPr indent="-317500" lvl="0" marL="457200" rtl="0" algn="l">
              <a:spcBef>
                <a:spcPts val="0"/>
              </a:spcBef>
              <a:spcAft>
                <a:spcPts val="0"/>
              </a:spcAft>
              <a:buSzPts val="1400"/>
              <a:buChar char="-"/>
            </a:pPr>
            <a:r>
              <a:rPr b="1" lang="en">
                <a:solidFill>
                  <a:schemeClr val="accent4"/>
                </a:solidFill>
              </a:rPr>
              <a:t>Projection and Judgment:</a:t>
            </a:r>
            <a:r>
              <a:rPr lang="en"/>
              <a:t> Internalized ableism can result in projection and judgment, both internally and externally.</a:t>
            </a:r>
            <a:endParaRPr/>
          </a:p>
        </p:txBody>
      </p:sp>
      <p:pic>
        <p:nvPicPr>
          <p:cNvPr id="153" name="Google Shape;153;p27"/>
          <p:cNvPicPr preferRelativeResize="0"/>
          <p:nvPr/>
        </p:nvPicPr>
        <p:blipFill>
          <a:blip r:embed="rId3">
            <a:alphaModFix/>
          </a:blip>
          <a:stretch>
            <a:fillRect/>
          </a:stretch>
        </p:blipFill>
        <p:spPr>
          <a:xfrm>
            <a:off x="5269804" y="0"/>
            <a:ext cx="3874200" cy="51433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idx="1" type="body"/>
          </p:nvPr>
        </p:nvSpPr>
        <p:spPr>
          <a:xfrm>
            <a:off x="0" y="1152475"/>
            <a:ext cx="5269800" cy="3990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Marginalized self-hatred refers to the internalization of negative societal beliefs by members of stigmatized groups, leading to self-loathing and harmful behaviors. This dynamic is often seen in various marginalized communities, including LGBTQ+ and </a:t>
            </a:r>
            <a:r>
              <a:rPr lang="en"/>
              <a:t>neurospicy</a:t>
            </a:r>
            <a:r>
              <a:rPr lang="en"/>
              <a:t> communities, and can result in attempts to distance oneself from the group, aggression towards other members, or even violent acts.</a:t>
            </a:r>
            <a:endParaRPr/>
          </a:p>
          <a:p>
            <a:pPr indent="-310832" lvl="0" marL="457200" rtl="0" algn="l">
              <a:spcBef>
                <a:spcPts val="1200"/>
              </a:spcBef>
              <a:spcAft>
                <a:spcPts val="0"/>
              </a:spcAft>
              <a:buSzPct val="100000"/>
              <a:buChar char="-"/>
            </a:pPr>
            <a:r>
              <a:rPr b="1" lang="en">
                <a:solidFill>
                  <a:schemeClr val="accent4"/>
                </a:solidFill>
              </a:rPr>
              <a:t>Internalized Oppression:</a:t>
            </a:r>
            <a:r>
              <a:rPr lang="en"/>
              <a:t> Members of stigmatized groups may internalize negative societal beliefs about their group.</a:t>
            </a:r>
            <a:endParaRPr/>
          </a:p>
          <a:p>
            <a:pPr indent="-310832" lvl="0" marL="457200" rtl="0" algn="l">
              <a:spcBef>
                <a:spcPts val="0"/>
              </a:spcBef>
              <a:spcAft>
                <a:spcPts val="0"/>
              </a:spcAft>
              <a:buSzPct val="100000"/>
              <a:buChar char="-"/>
            </a:pPr>
            <a:r>
              <a:rPr b="1" lang="en">
                <a:solidFill>
                  <a:schemeClr val="accent4"/>
                </a:solidFill>
              </a:rPr>
              <a:t>Distancing Behaviors:</a:t>
            </a:r>
            <a:r>
              <a:rPr lang="en"/>
              <a:t> This can lead to attempts to distance oneself from the group.</a:t>
            </a:r>
            <a:endParaRPr/>
          </a:p>
          <a:p>
            <a:pPr indent="-310832" lvl="0" marL="457200" rtl="0" algn="l">
              <a:spcBef>
                <a:spcPts val="0"/>
              </a:spcBef>
              <a:spcAft>
                <a:spcPts val="0"/>
              </a:spcAft>
              <a:buSzPct val="100000"/>
              <a:buChar char="-"/>
            </a:pPr>
            <a:r>
              <a:rPr b="1" lang="en">
                <a:solidFill>
                  <a:schemeClr val="accent4"/>
                </a:solidFill>
              </a:rPr>
              <a:t>Aggression and Violence:</a:t>
            </a:r>
            <a:r>
              <a:rPr lang="en"/>
              <a:t> Internalized self-hatred can result in aggression or violence towards other group members.</a:t>
            </a:r>
            <a:endParaRPr/>
          </a:p>
          <a:p>
            <a:pPr indent="-310832" lvl="0" marL="457200" rtl="0" algn="l">
              <a:spcBef>
                <a:spcPts val="0"/>
              </a:spcBef>
              <a:spcAft>
                <a:spcPts val="0"/>
              </a:spcAft>
              <a:buSzPct val="100000"/>
              <a:buChar char="-"/>
            </a:pPr>
            <a:r>
              <a:rPr b="1" lang="en">
                <a:solidFill>
                  <a:schemeClr val="accent4"/>
                </a:solidFill>
              </a:rPr>
              <a:t>Autistic and </a:t>
            </a:r>
            <a:r>
              <a:rPr b="1" lang="en">
                <a:solidFill>
                  <a:schemeClr val="accent4"/>
                </a:solidFill>
              </a:rPr>
              <a:t>Neurospicy</a:t>
            </a:r>
            <a:r>
              <a:rPr b="1" lang="en">
                <a:solidFill>
                  <a:schemeClr val="accent4"/>
                </a:solidFill>
              </a:rPr>
              <a:t> Communities: </a:t>
            </a:r>
            <a:r>
              <a:rPr lang="en"/>
              <a:t>These communities may see members trying to distance themselves from those displaying more overt traits.</a:t>
            </a:r>
            <a:endParaRPr/>
          </a:p>
          <a:p>
            <a:pPr indent="-310832" lvl="0" marL="457200" rtl="0" algn="l">
              <a:spcBef>
                <a:spcPts val="0"/>
              </a:spcBef>
              <a:spcAft>
                <a:spcPts val="0"/>
              </a:spcAft>
              <a:buSzPct val="100000"/>
              <a:buChar char="-"/>
            </a:pPr>
            <a:r>
              <a:rPr b="1" lang="en">
                <a:solidFill>
                  <a:schemeClr val="accent4"/>
                </a:solidFill>
              </a:rPr>
              <a:t>Break the Cycle:</a:t>
            </a:r>
            <a:r>
              <a:rPr lang="en"/>
              <a:t> The first thing we need to do is stop harming each other.</a:t>
            </a:r>
            <a:endParaRPr/>
          </a:p>
        </p:txBody>
      </p:sp>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Marginalized Self-Hatred</a:t>
            </a:r>
            <a:endParaRPr/>
          </a:p>
        </p:txBody>
      </p:sp>
      <p:pic>
        <p:nvPicPr>
          <p:cNvPr id="160" name="Google Shape;160;p28"/>
          <p:cNvPicPr preferRelativeResize="0"/>
          <p:nvPr/>
        </p:nvPicPr>
        <p:blipFill>
          <a:blip r:embed="rId3">
            <a:alphaModFix/>
          </a:blip>
          <a:stretch>
            <a:fillRect/>
          </a:stretch>
        </p:blipFill>
        <p:spPr>
          <a:xfrm>
            <a:off x="5269804" y="0"/>
            <a:ext cx="3874200" cy="51433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Performative Inclusion</a:t>
            </a:r>
            <a:endParaRPr/>
          </a:p>
        </p:txBody>
      </p:sp>
      <p:sp>
        <p:nvSpPr>
          <p:cNvPr id="166" name="Google Shape;166;p29"/>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Performative inclusion refers to superficial efforts made by institutions around issues like Diversity, Equity, and Inclusion (DEI) without any substantive effort or meaningful change. Often done for PR reasons or legal obligations, it can manifest as tokenism, endless meetings, or "councils" without real action.</a:t>
            </a:r>
            <a:endParaRPr/>
          </a:p>
          <a:p>
            <a:pPr indent="-317500" lvl="0" marL="457200" rtl="0" algn="l">
              <a:spcBef>
                <a:spcPts val="1200"/>
              </a:spcBef>
              <a:spcAft>
                <a:spcPts val="0"/>
              </a:spcAft>
              <a:buSzPts val="1400"/>
              <a:buChar char="-"/>
            </a:pPr>
            <a:r>
              <a:rPr b="1" lang="en">
                <a:solidFill>
                  <a:schemeClr val="accent4"/>
                </a:solidFill>
              </a:rPr>
              <a:t>Superficial Efforts:</a:t>
            </a:r>
            <a:r>
              <a:rPr lang="en"/>
              <a:t> Institutions often make shallow attempts at DEI without meaningful change.</a:t>
            </a:r>
            <a:endParaRPr/>
          </a:p>
          <a:p>
            <a:pPr indent="-317500" lvl="0" marL="457200" rtl="0" algn="l">
              <a:spcBef>
                <a:spcPts val="0"/>
              </a:spcBef>
              <a:spcAft>
                <a:spcPts val="0"/>
              </a:spcAft>
              <a:buSzPts val="1400"/>
              <a:buChar char="-"/>
            </a:pPr>
            <a:r>
              <a:rPr b="1" lang="en">
                <a:solidFill>
                  <a:schemeClr val="accent4"/>
                </a:solidFill>
              </a:rPr>
              <a:t>PR and Legal Obligations:</a:t>
            </a:r>
            <a:r>
              <a:rPr lang="en"/>
              <a:t> These efforts are often driven by public image concerns or legal requirements.</a:t>
            </a:r>
            <a:endParaRPr/>
          </a:p>
          <a:p>
            <a:pPr indent="-317500" lvl="0" marL="457200" rtl="0" algn="l">
              <a:spcBef>
                <a:spcPts val="0"/>
              </a:spcBef>
              <a:spcAft>
                <a:spcPts val="0"/>
              </a:spcAft>
              <a:buSzPts val="1400"/>
              <a:buChar char="-"/>
            </a:pPr>
            <a:r>
              <a:rPr b="1" lang="en">
                <a:solidFill>
                  <a:schemeClr val="accent4"/>
                </a:solidFill>
              </a:rPr>
              <a:t>Tokenism:</a:t>
            </a:r>
            <a:r>
              <a:rPr lang="en"/>
              <a:t> Performative inclusion can manifest as token representation without substantial support.</a:t>
            </a:r>
            <a:endParaRPr/>
          </a:p>
          <a:p>
            <a:pPr indent="-317500" lvl="0" marL="457200" rtl="0" algn="l">
              <a:spcBef>
                <a:spcPts val="0"/>
              </a:spcBef>
              <a:spcAft>
                <a:spcPts val="0"/>
              </a:spcAft>
              <a:buSzPts val="1400"/>
              <a:buChar char="-"/>
            </a:pPr>
            <a:r>
              <a:rPr b="1" lang="en">
                <a:solidFill>
                  <a:schemeClr val="accent4"/>
                </a:solidFill>
              </a:rPr>
              <a:t>Empty Meetings:</a:t>
            </a:r>
            <a:r>
              <a:rPr lang="en"/>
              <a:t> Institutions may hold endless meetings or form "councils" without taking real action.</a:t>
            </a:r>
            <a:endParaRPr/>
          </a:p>
          <a:p>
            <a:pPr indent="-317500" lvl="0" marL="457200" rtl="0" algn="l">
              <a:spcBef>
                <a:spcPts val="0"/>
              </a:spcBef>
              <a:spcAft>
                <a:spcPts val="0"/>
              </a:spcAft>
              <a:buSzPts val="1400"/>
              <a:buChar char="-"/>
            </a:pPr>
            <a:r>
              <a:rPr b="1" lang="en">
                <a:solidFill>
                  <a:schemeClr val="accent4"/>
                </a:solidFill>
              </a:rPr>
              <a:t>Need for Real Change: </a:t>
            </a:r>
            <a:r>
              <a:rPr lang="en"/>
              <a:t>True inclusion requires substantial changes, such as effective anti-bullying policies and more than just diversity metrics.</a:t>
            </a:r>
            <a:endParaRPr/>
          </a:p>
        </p:txBody>
      </p:sp>
      <p:pic>
        <p:nvPicPr>
          <p:cNvPr id="167" name="Google Shape;167;p29"/>
          <p:cNvPicPr preferRelativeResize="0"/>
          <p:nvPr/>
        </p:nvPicPr>
        <p:blipFill>
          <a:blip r:embed="rId3">
            <a:alphaModFix/>
          </a:blip>
          <a:stretch>
            <a:fillRect/>
          </a:stretch>
        </p:blipFill>
        <p:spPr>
          <a:xfrm>
            <a:off x="5298462" y="0"/>
            <a:ext cx="3874342"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Deliberate Nonconformity</a:t>
            </a:r>
            <a:endParaRPr/>
          </a:p>
        </p:txBody>
      </p:sp>
      <p:sp>
        <p:nvSpPr>
          <p:cNvPr id="173" name="Google Shape;173;p30"/>
          <p:cNvSpPr txBox="1"/>
          <p:nvPr>
            <p:ph idx="1" type="body"/>
          </p:nvPr>
        </p:nvSpPr>
        <p:spPr>
          <a:xfrm>
            <a:off x="0" y="1152475"/>
            <a:ext cx="52698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Deliberate nonconformity refers to the intentional practice by </a:t>
            </a:r>
            <a:r>
              <a:rPr lang="en"/>
              <a:t>neurospicy</a:t>
            </a:r>
            <a:r>
              <a:rPr lang="en"/>
              <a:t> individuals of aligning their attitudes, beliefs, and behaviors with their true selves and needs. This may involve changes in appearance, speech, lifestyle, social circles, or challenging societal expectations.</a:t>
            </a:r>
            <a:endParaRPr/>
          </a:p>
          <a:p>
            <a:pPr indent="-317500" lvl="0" marL="457200" rtl="0" algn="l">
              <a:spcBef>
                <a:spcPts val="1200"/>
              </a:spcBef>
              <a:spcAft>
                <a:spcPts val="0"/>
              </a:spcAft>
              <a:buSzPts val="1400"/>
              <a:buChar char="-"/>
            </a:pPr>
            <a:r>
              <a:rPr b="1" lang="en">
                <a:solidFill>
                  <a:schemeClr val="accent4"/>
                </a:solidFill>
              </a:rPr>
              <a:t>True Self Alignment:</a:t>
            </a:r>
            <a:r>
              <a:rPr lang="en"/>
              <a:t> </a:t>
            </a:r>
            <a:r>
              <a:rPr lang="en"/>
              <a:t>Neurospicy</a:t>
            </a:r>
            <a:r>
              <a:rPr lang="en"/>
              <a:t> individuals intentionally align their attitudes and behaviors with their true selves.</a:t>
            </a:r>
            <a:endParaRPr/>
          </a:p>
          <a:p>
            <a:pPr indent="-317500" lvl="0" marL="457200" rtl="0" algn="l">
              <a:spcBef>
                <a:spcPts val="0"/>
              </a:spcBef>
              <a:spcAft>
                <a:spcPts val="0"/>
              </a:spcAft>
              <a:buSzPts val="1400"/>
              <a:buChar char="-"/>
            </a:pPr>
            <a:r>
              <a:rPr b="1" lang="en">
                <a:solidFill>
                  <a:schemeClr val="accent4"/>
                </a:solidFill>
              </a:rPr>
              <a:t>Appearance Changes: </a:t>
            </a:r>
            <a:r>
              <a:rPr lang="en"/>
              <a:t>This may involve changes in dress or personal style.</a:t>
            </a:r>
            <a:endParaRPr/>
          </a:p>
          <a:p>
            <a:pPr indent="-317500" lvl="0" marL="457200" rtl="0" algn="l">
              <a:spcBef>
                <a:spcPts val="0"/>
              </a:spcBef>
              <a:spcAft>
                <a:spcPts val="0"/>
              </a:spcAft>
              <a:buSzPts val="1400"/>
              <a:buChar char="-"/>
            </a:pPr>
            <a:r>
              <a:rPr b="1" lang="en">
                <a:solidFill>
                  <a:schemeClr val="accent4"/>
                </a:solidFill>
              </a:rPr>
              <a:t>Speech and Lifestyle Changes:</a:t>
            </a:r>
            <a:r>
              <a:rPr lang="en"/>
              <a:t> Individuals may alter their speech patterns or lifestyle to better suit their needs.</a:t>
            </a:r>
            <a:endParaRPr/>
          </a:p>
          <a:p>
            <a:pPr indent="-317500" lvl="0" marL="457200" rtl="0" algn="l">
              <a:spcBef>
                <a:spcPts val="0"/>
              </a:spcBef>
              <a:spcAft>
                <a:spcPts val="0"/>
              </a:spcAft>
              <a:buSzPts val="1400"/>
              <a:buChar char="-"/>
            </a:pPr>
            <a:r>
              <a:rPr b="1" lang="en">
                <a:solidFill>
                  <a:schemeClr val="accent4"/>
                </a:solidFill>
              </a:rPr>
              <a:t>Social Circle Changes:</a:t>
            </a:r>
            <a:r>
              <a:rPr lang="en"/>
              <a:t> This could involve discarding friends who do not support or understand their needs.</a:t>
            </a:r>
            <a:endParaRPr/>
          </a:p>
          <a:p>
            <a:pPr indent="-317500" lvl="0" marL="457200" rtl="0" algn="l">
              <a:spcBef>
                <a:spcPts val="0"/>
              </a:spcBef>
              <a:spcAft>
                <a:spcPts val="0"/>
              </a:spcAft>
              <a:buSzPts val="1400"/>
              <a:buChar char="-"/>
            </a:pPr>
            <a:r>
              <a:rPr b="1" lang="en">
                <a:solidFill>
                  <a:schemeClr val="accent4"/>
                </a:solidFill>
              </a:rPr>
              <a:t>Challenging Expectations:</a:t>
            </a:r>
            <a:r>
              <a:rPr lang="en"/>
              <a:t> Deliberate nonconformity often involves challenging societal expectations.</a:t>
            </a:r>
            <a:endParaRPr/>
          </a:p>
        </p:txBody>
      </p:sp>
      <p:pic>
        <p:nvPicPr>
          <p:cNvPr id="174" name="Google Shape;174;p30"/>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Strict Boundaries</a:t>
            </a:r>
            <a:endParaRPr/>
          </a:p>
        </p:txBody>
      </p:sp>
      <p:sp>
        <p:nvSpPr>
          <p:cNvPr id="180" name="Google Shape;180;p31"/>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Strict boundaries refer to the stringent personal limits that </a:t>
            </a:r>
            <a:r>
              <a:rPr lang="en"/>
              <a:t>neurospicy</a:t>
            </a:r>
            <a:r>
              <a:rPr lang="en"/>
              <a:t> individuals often need to set for their own protection. Despite criticism or pathologizing by neurotypicals, these boundaries are crucial for safeguarding their physical, mental, emotional, and social well-being.</a:t>
            </a:r>
            <a:endParaRPr/>
          </a:p>
          <a:p>
            <a:pPr indent="-317500" lvl="0" marL="457200" rtl="0" algn="l">
              <a:spcBef>
                <a:spcPts val="1200"/>
              </a:spcBef>
              <a:spcAft>
                <a:spcPts val="0"/>
              </a:spcAft>
              <a:buSzPts val="1400"/>
              <a:buChar char="-"/>
            </a:pPr>
            <a:r>
              <a:rPr b="1" lang="en">
                <a:solidFill>
                  <a:schemeClr val="accent4"/>
                </a:solidFill>
              </a:rPr>
              <a:t>Personal Limits: </a:t>
            </a:r>
            <a:r>
              <a:rPr lang="en"/>
              <a:t>Neurospicy</a:t>
            </a:r>
            <a:r>
              <a:rPr lang="en"/>
              <a:t> individuals often need to set strict personal boundaries for their own protection.</a:t>
            </a:r>
            <a:endParaRPr/>
          </a:p>
          <a:p>
            <a:pPr indent="-317500" lvl="0" marL="457200" rtl="0" algn="l">
              <a:spcBef>
                <a:spcPts val="0"/>
              </a:spcBef>
              <a:spcAft>
                <a:spcPts val="0"/>
              </a:spcAft>
              <a:buSzPts val="1400"/>
              <a:buChar char="-"/>
            </a:pPr>
            <a:r>
              <a:rPr b="1" lang="en">
                <a:solidFill>
                  <a:schemeClr val="accent4"/>
                </a:solidFill>
              </a:rPr>
              <a:t>Saying No:</a:t>
            </a:r>
            <a:r>
              <a:rPr lang="en"/>
              <a:t> Practicing refusal is a key part of maintaining these boundaries.</a:t>
            </a:r>
            <a:endParaRPr/>
          </a:p>
          <a:p>
            <a:pPr indent="-317500" lvl="0" marL="457200" rtl="0" algn="l">
              <a:spcBef>
                <a:spcPts val="0"/>
              </a:spcBef>
              <a:spcAft>
                <a:spcPts val="0"/>
              </a:spcAft>
              <a:buSzPts val="1400"/>
              <a:buChar char="-"/>
            </a:pPr>
            <a:r>
              <a:rPr b="1" lang="en">
                <a:solidFill>
                  <a:schemeClr val="accent4"/>
                </a:solidFill>
              </a:rPr>
              <a:t>Heightened Suspicion:</a:t>
            </a:r>
            <a:r>
              <a:rPr lang="en"/>
              <a:t> </a:t>
            </a:r>
            <a:r>
              <a:rPr lang="en"/>
              <a:t>Neurospicy</a:t>
            </a:r>
            <a:r>
              <a:rPr lang="en"/>
              <a:t> individuals may need to be more suspicious than what is considered "healthy" in a neurotypical world.</a:t>
            </a:r>
            <a:endParaRPr/>
          </a:p>
          <a:p>
            <a:pPr indent="-317500" lvl="0" marL="457200" rtl="0" algn="l">
              <a:spcBef>
                <a:spcPts val="0"/>
              </a:spcBef>
              <a:spcAft>
                <a:spcPts val="0"/>
              </a:spcAft>
              <a:buSzPts val="1400"/>
              <a:buChar char="-"/>
            </a:pPr>
            <a:r>
              <a:rPr b="1" lang="en">
                <a:solidFill>
                  <a:schemeClr val="accent4"/>
                </a:solidFill>
              </a:rPr>
              <a:t>Protective Rules:</a:t>
            </a:r>
            <a:r>
              <a:rPr lang="en"/>
              <a:t> Adhering to certain rules can help protect these individuals physically, mentally, emotionally, and socially.</a:t>
            </a:r>
            <a:endParaRPr/>
          </a:p>
          <a:p>
            <a:pPr indent="-317500" lvl="0" marL="457200" rtl="0" algn="l">
              <a:spcBef>
                <a:spcPts val="0"/>
              </a:spcBef>
              <a:spcAft>
                <a:spcPts val="0"/>
              </a:spcAft>
              <a:buSzPts val="1400"/>
              <a:buChar char="-"/>
            </a:pPr>
            <a:r>
              <a:rPr b="1" lang="en">
                <a:solidFill>
                  <a:schemeClr val="accent4"/>
                </a:solidFill>
              </a:rPr>
              <a:t>Ejecting People: </a:t>
            </a:r>
            <a:r>
              <a:rPr lang="en"/>
              <a:t>This may involve blocking, banning, or ejecting people from their lives to maintain their well-being.</a:t>
            </a:r>
            <a:endParaRPr/>
          </a:p>
        </p:txBody>
      </p:sp>
      <p:pic>
        <p:nvPicPr>
          <p:cNvPr id="181" name="Google Shape;181;p31"/>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Warning</a:t>
            </a:r>
            <a:endParaRPr/>
          </a:p>
        </p:txBody>
      </p:sp>
      <p:sp>
        <p:nvSpPr>
          <p:cNvPr id="62" name="Google Shape;62;p1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4"/>
                </a:solidFill>
              </a:rPr>
              <a:t>If you are a tippie, you might find this video offensive.</a:t>
            </a:r>
            <a:endParaRPr>
              <a:solidFill>
                <a:schemeClr val="accent4"/>
              </a:solidFill>
            </a:endParaRPr>
          </a:p>
        </p:txBody>
      </p:sp>
      <p:sp>
        <p:nvSpPr>
          <p:cNvPr id="63" name="Google Shape;63;p14"/>
          <p:cNvSpPr txBox="1"/>
          <p:nvPr>
            <p:ph idx="2" type="body"/>
          </p:nvPr>
        </p:nvSpPr>
        <p:spPr>
          <a:xfrm>
            <a:off x="4572000" y="0"/>
            <a:ext cx="4541100" cy="51435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AutoNum type="arabicPeriod"/>
            </a:pPr>
            <a:r>
              <a:rPr lang="en"/>
              <a:t>You don’t have to watch it</a:t>
            </a:r>
            <a:endParaRPr/>
          </a:p>
          <a:p>
            <a:pPr indent="-342900" lvl="0" marL="457200" rtl="0" algn="l">
              <a:spcBef>
                <a:spcPts val="0"/>
              </a:spcBef>
              <a:spcAft>
                <a:spcPts val="0"/>
              </a:spcAft>
              <a:buSzPts val="1800"/>
              <a:buAutoNum type="arabicPeriod"/>
            </a:pPr>
            <a:r>
              <a:rPr lang="en"/>
              <a:t>It’s not for you</a:t>
            </a:r>
            <a:endParaRPr/>
          </a:p>
          <a:p>
            <a:pPr indent="-342900" lvl="0" marL="457200" rtl="0" algn="l">
              <a:spcBef>
                <a:spcPts val="0"/>
              </a:spcBef>
              <a:spcAft>
                <a:spcPts val="0"/>
              </a:spcAft>
              <a:buSzPts val="1800"/>
              <a:buAutoNum type="arabicPeriod"/>
            </a:pPr>
            <a:r>
              <a:rPr lang="en"/>
              <a:t>I have a right to be angry</a:t>
            </a:r>
            <a:endParaRPr/>
          </a:p>
          <a:p>
            <a:pPr indent="-342900" lvl="0" marL="457200" rtl="0" algn="l">
              <a:spcBef>
                <a:spcPts val="0"/>
              </a:spcBef>
              <a:spcAft>
                <a:spcPts val="0"/>
              </a:spcAft>
              <a:buSzPts val="1800"/>
              <a:buAutoNum type="arabicPeriod"/>
            </a:pPr>
            <a:r>
              <a:rPr lang="en"/>
              <a:t>Hateful comments will be reported</a:t>
            </a:r>
            <a:endParaRPr/>
          </a:p>
          <a:p>
            <a:pPr indent="-342900" lvl="0" marL="457200" rtl="0" algn="l">
              <a:spcBef>
                <a:spcPts val="0"/>
              </a:spcBef>
              <a:spcAft>
                <a:spcPts val="0"/>
              </a:spcAft>
              <a:buSzPts val="1800"/>
              <a:buAutoNum type="arabicPeriod"/>
            </a:pPr>
            <a:r>
              <a:rPr lang="en"/>
              <a:t>If you’re spicy, this may be difficult</a:t>
            </a:r>
            <a:endParaRPr/>
          </a:p>
          <a:p>
            <a:pPr indent="-342900" lvl="0" marL="457200" rtl="0" algn="l">
              <a:spcBef>
                <a:spcPts val="0"/>
              </a:spcBef>
              <a:spcAft>
                <a:spcPts val="0"/>
              </a:spcAft>
              <a:buSzPts val="1800"/>
              <a:buAutoNum type="arabicPeriod"/>
            </a:pPr>
            <a:r>
              <a:rPr lang="en"/>
              <a:t>It may challenge your worldview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Radical Self-Acceptance</a:t>
            </a:r>
            <a:endParaRPr/>
          </a:p>
        </p:txBody>
      </p:sp>
      <p:sp>
        <p:nvSpPr>
          <p:cNvPr id="187" name="Google Shape;187;p32"/>
          <p:cNvSpPr txBox="1"/>
          <p:nvPr>
            <p:ph idx="1" type="body"/>
          </p:nvPr>
        </p:nvSpPr>
        <p:spPr>
          <a:xfrm>
            <a:off x="0" y="1152475"/>
            <a:ext cx="52698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Radical self-acceptance refers to the process of unpacking and challenging ingrained beliefs, barriers, and habits about how we "should" be. This involves embracing our unique needs and preferences, indulging in activities we enjoy, and cultivating the courage to express our true selves both internally and externally.</a:t>
            </a:r>
            <a:endParaRPr/>
          </a:p>
          <a:p>
            <a:pPr indent="-317500" lvl="0" marL="457200" rtl="0" algn="l">
              <a:spcBef>
                <a:spcPts val="1200"/>
              </a:spcBef>
              <a:spcAft>
                <a:spcPts val="0"/>
              </a:spcAft>
              <a:buSzPts val="1400"/>
              <a:buChar char="-"/>
            </a:pPr>
            <a:r>
              <a:rPr b="1" lang="en">
                <a:solidFill>
                  <a:schemeClr val="accent4"/>
                </a:solidFill>
              </a:rPr>
              <a:t>Challenging Beliefs:</a:t>
            </a:r>
            <a:r>
              <a:rPr lang="en"/>
              <a:t> This involves unpacking and challenging ingrained beliefs and habits about ourselves.</a:t>
            </a:r>
            <a:endParaRPr/>
          </a:p>
          <a:p>
            <a:pPr indent="-317500" lvl="0" marL="457200" rtl="0" algn="l">
              <a:spcBef>
                <a:spcPts val="0"/>
              </a:spcBef>
              <a:spcAft>
                <a:spcPts val="0"/>
              </a:spcAft>
              <a:buSzPts val="1400"/>
              <a:buChar char="-"/>
            </a:pPr>
            <a:r>
              <a:rPr b="1" lang="en">
                <a:solidFill>
                  <a:schemeClr val="accent4"/>
                </a:solidFill>
              </a:rPr>
              <a:t>Unique Needs: </a:t>
            </a:r>
            <a:r>
              <a:rPr lang="en"/>
              <a:t>Embracing our unique dietary needs and preferences is part of this process.</a:t>
            </a:r>
            <a:endParaRPr/>
          </a:p>
          <a:p>
            <a:pPr indent="-317500" lvl="0" marL="457200" rtl="0" algn="l">
              <a:spcBef>
                <a:spcPts val="0"/>
              </a:spcBef>
              <a:spcAft>
                <a:spcPts val="0"/>
              </a:spcAft>
              <a:buSzPts val="1400"/>
              <a:buChar char="-"/>
            </a:pPr>
            <a:r>
              <a:rPr b="1" lang="en">
                <a:solidFill>
                  <a:schemeClr val="accent4"/>
                </a:solidFill>
              </a:rPr>
              <a:t>Enjoyable Activities:</a:t>
            </a:r>
            <a:r>
              <a:rPr lang="en"/>
              <a:t> Indulging in hobbies and activities that we enjoy, regardless of societal views.</a:t>
            </a:r>
            <a:endParaRPr/>
          </a:p>
          <a:p>
            <a:pPr indent="-317500" lvl="0" marL="457200" rtl="0" algn="l">
              <a:spcBef>
                <a:spcPts val="0"/>
              </a:spcBef>
              <a:spcAft>
                <a:spcPts val="0"/>
              </a:spcAft>
              <a:buSzPts val="1400"/>
              <a:buChar char="-"/>
            </a:pPr>
            <a:r>
              <a:rPr b="1" lang="en">
                <a:solidFill>
                  <a:schemeClr val="accent4"/>
                </a:solidFill>
              </a:rPr>
              <a:t>Self-Expression: </a:t>
            </a:r>
            <a:r>
              <a:rPr lang="en"/>
              <a:t>Cultivating the courage to express our true selves, first internally and then externally.</a:t>
            </a:r>
            <a:endParaRPr/>
          </a:p>
          <a:p>
            <a:pPr indent="-317500" lvl="0" marL="457200" rtl="0" algn="l">
              <a:spcBef>
                <a:spcPts val="0"/>
              </a:spcBef>
              <a:spcAft>
                <a:spcPts val="0"/>
              </a:spcAft>
              <a:buSzPts val="1400"/>
              <a:buChar char="-"/>
            </a:pPr>
            <a:r>
              <a:rPr b="1" lang="en">
                <a:solidFill>
                  <a:schemeClr val="accent4"/>
                </a:solidFill>
              </a:rPr>
              <a:t>Radical Acceptance:</a:t>
            </a:r>
            <a:r>
              <a:rPr lang="en"/>
              <a:t> This process is about embracing and accepting ourselves as we truly are.</a:t>
            </a:r>
            <a:endParaRPr/>
          </a:p>
        </p:txBody>
      </p:sp>
      <p:pic>
        <p:nvPicPr>
          <p:cNvPr id="188" name="Google Shape;188;p32"/>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Friendships</a:t>
            </a:r>
            <a:endParaRPr/>
          </a:p>
        </p:txBody>
      </p:sp>
      <p:sp>
        <p:nvSpPr>
          <p:cNvPr id="194" name="Google Shape;194;p33"/>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Building friendships as a neurodiverse individual often requires a more conscientious approach. This can involve strategies such as walking and talking, identifying like-minded individuals, deliberate connection, investing in long-term relationships, and avoiding forced interactions.</a:t>
            </a:r>
            <a:endParaRPr/>
          </a:p>
          <a:p>
            <a:pPr indent="-317500" lvl="0" marL="457200" rtl="0" algn="l">
              <a:spcBef>
                <a:spcPts val="1200"/>
              </a:spcBef>
              <a:spcAft>
                <a:spcPts val="0"/>
              </a:spcAft>
              <a:buSzPts val="1400"/>
              <a:buChar char="-"/>
            </a:pPr>
            <a:r>
              <a:rPr b="1" lang="en">
                <a:solidFill>
                  <a:schemeClr val="accent4"/>
                </a:solidFill>
              </a:rPr>
              <a:t>Walking and Talking:</a:t>
            </a:r>
            <a:r>
              <a:rPr lang="en"/>
              <a:t> Neurodiverse individuals often socialize better while on the move for various reasons.</a:t>
            </a:r>
            <a:endParaRPr/>
          </a:p>
          <a:p>
            <a:pPr indent="-317500" lvl="0" marL="457200" rtl="0" algn="l">
              <a:spcBef>
                <a:spcPts val="0"/>
              </a:spcBef>
              <a:spcAft>
                <a:spcPts val="0"/>
              </a:spcAft>
              <a:buSzPts val="1400"/>
              <a:buChar char="-"/>
            </a:pPr>
            <a:r>
              <a:rPr b="1" lang="en">
                <a:solidFill>
                  <a:schemeClr val="accent4"/>
                </a:solidFill>
              </a:rPr>
              <a:t>Like-Minded Individuals: </a:t>
            </a:r>
            <a:r>
              <a:rPr lang="en"/>
              <a:t>Identifying individuals with similar interests and understanding can foster stronger friendships.</a:t>
            </a:r>
            <a:endParaRPr/>
          </a:p>
          <a:p>
            <a:pPr indent="-317500" lvl="0" marL="457200" rtl="0" algn="l">
              <a:spcBef>
                <a:spcPts val="0"/>
              </a:spcBef>
              <a:spcAft>
                <a:spcPts val="0"/>
              </a:spcAft>
              <a:buSzPts val="1400"/>
              <a:buChar char="-"/>
            </a:pPr>
            <a:r>
              <a:rPr b="1" lang="en">
                <a:solidFill>
                  <a:schemeClr val="accent4"/>
                </a:solidFill>
              </a:rPr>
              <a:t>Deliberate Connection:</a:t>
            </a:r>
            <a:r>
              <a:rPr lang="en"/>
              <a:t> Making an effort to connect, such as texting or calling, can strengthen relationships.</a:t>
            </a:r>
            <a:endParaRPr/>
          </a:p>
          <a:p>
            <a:pPr indent="-317500" lvl="0" marL="457200" rtl="0" algn="l">
              <a:spcBef>
                <a:spcPts val="0"/>
              </a:spcBef>
              <a:spcAft>
                <a:spcPts val="0"/>
              </a:spcAft>
              <a:buSzPts val="1400"/>
              <a:buChar char="-"/>
            </a:pPr>
            <a:r>
              <a:rPr b="1" lang="en">
                <a:solidFill>
                  <a:schemeClr val="accent4"/>
                </a:solidFill>
              </a:rPr>
              <a:t>Patience: </a:t>
            </a:r>
            <a:r>
              <a:rPr lang="en"/>
              <a:t>Investing in quality time over long periods is often more beneficial than short-term fast bonding.</a:t>
            </a:r>
            <a:endParaRPr/>
          </a:p>
          <a:p>
            <a:pPr indent="-317500" lvl="0" marL="457200" rtl="0" algn="l">
              <a:spcBef>
                <a:spcPts val="0"/>
              </a:spcBef>
              <a:spcAft>
                <a:spcPts val="0"/>
              </a:spcAft>
              <a:buSzPts val="1400"/>
              <a:buChar char="-"/>
            </a:pPr>
            <a:r>
              <a:rPr b="1" lang="en">
                <a:solidFill>
                  <a:schemeClr val="accent4"/>
                </a:solidFill>
              </a:rPr>
              <a:t>Don’t Force It:</a:t>
            </a:r>
            <a:r>
              <a:rPr lang="en"/>
              <a:t> It's important not to force interactions or respond out of desperation or loneliness.</a:t>
            </a:r>
            <a:endParaRPr/>
          </a:p>
        </p:txBody>
      </p:sp>
      <p:pic>
        <p:nvPicPr>
          <p:cNvPr id="195" name="Google Shape;195;p33"/>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 of Anger</a:t>
            </a:r>
            <a:endParaRPr/>
          </a:p>
        </p:txBody>
      </p:sp>
      <p:sp>
        <p:nvSpPr>
          <p:cNvPr id="201" name="Google Shape;201;p34"/>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Anger serves as an emotional response to injustice, frustration, boundary violations, and danger. Neurodiverse individuals are often coerced into suppressing or ignoring their anger, which can lead to transference or internalization. Recognizing the source of anger, integrating it, and healing from it is crucial for personal growth and happiness.</a:t>
            </a:r>
            <a:endParaRPr/>
          </a:p>
          <a:p>
            <a:pPr indent="-317500" lvl="0" marL="457200" rtl="0" algn="l">
              <a:spcBef>
                <a:spcPts val="1200"/>
              </a:spcBef>
              <a:spcAft>
                <a:spcPts val="0"/>
              </a:spcAft>
              <a:buSzPts val="1400"/>
              <a:buChar char="-"/>
            </a:pPr>
            <a:r>
              <a:rPr b="1" lang="en">
                <a:solidFill>
                  <a:schemeClr val="accent4"/>
                </a:solidFill>
              </a:rPr>
              <a:t>Emotional Response:</a:t>
            </a:r>
            <a:r>
              <a:rPr lang="en"/>
              <a:t> Anger is a natural response to injustice, frustration, boundary violations, and danger.</a:t>
            </a:r>
            <a:endParaRPr/>
          </a:p>
          <a:p>
            <a:pPr indent="-317500" lvl="0" marL="457200" rtl="0" algn="l">
              <a:spcBef>
                <a:spcPts val="0"/>
              </a:spcBef>
              <a:spcAft>
                <a:spcPts val="0"/>
              </a:spcAft>
              <a:buSzPts val="1400"/>
              <a:buChar char="-"/>
            </a:pPr>
            <a:r>
              <a:rPr b="1" lang="en">
                <a:solidFill>
                  <a:schemeClr val="accent4"/>
                </a:solidFill>
              </a:rPr>
              <a:t>Suppression and Ignorance:</a:t>
            </a:r>
            <a:r>
              <a:rPr lang="en"/>
              <a:t> Neurodiverse individuals are often coerced into suppressing or ignoring their anger.</a:t>
            </a:r>
            <a:endParaRPr/>
          </a:p>
          <a:p>
            <a:pPr indent="-317500" lvl="0" marL="457200" rtl="0" algn="l">
              <a:spcBef>
                <a:spcPts val="0"/>
              </a:spcBef>
              <a:spcAft>
                <a:spcPts val="0"/>
              </a:spcAft>
              <a:buSzPts val="1400"/>
              <a:buChar char="-"/>
            </a:pPr>
            <a:r>
              <a:rPr b="1" lang="en">
                <a:solidFill>
                  <a:schemeClr val="accent4"/>
                </a:solidFill>
              </a:rPr>
              <a:t>Transference:</a:t>
            </a:r>
            <a:r>
              <a:rPr lang="en"/>
              <a:t> Suppressed anger can lead to taking out frustrations on the wrong people.</a:t>
            </a:r>
            <a:endParaRPr/>
          </a:p>
          <a:p>
            <a:pPr indent="-317500" lvl="0" marL="457200" rtl="0" algn="l">
              <a:spcBef>
                <a:spcPts val="0"/>
              </a:spcBef>
              <a:spcAft>
                <a:spcPts val="0"/>
              </a:spcAft>
              <a:buSzPts val="1400"/>
              <a:buChar char="-"/>
            </a:pPr>
            <a:r>
              <a:rPr b="1" lang="en">
                <a:solidFill>
                  <a:schemeClr val="accent4"/>
                </a:solidFill>
              </a:rPr>
              <a:t>Internalization:</a:t>
            </a:r>
            <a:r>
              <a:rPr lang="en"/>
              <a:t> Ignored anger can result in individuals taking it out on themselves.</a:t>
            </a:r>
            <a:endParaRPr/>
          </a:p>
          <a:p>
            <a:pPr indent="-317500" lvl="0" marL="457200" rtl="0" algn="l">
              <a:spcBef>
                <a:spcPts val="0"/>
              </a:spcBef>
              <a:spcAft>
                <a:spcPts val="0"/>
              </a:spcAft>
              <a:buSzPts val="1400"/>
              <a:buChar char="-"/>
            </a:pPr>
            <a:r>
              <a:rPr b="1" lang="en">
                <a:solidFill>
                  <a:schemeClr val="accent4"/>
                </a:solidFill>
              </a:rPr>
              <a:t>Recognition and Healing:</a:t>
            </a:r>
            <a:r>
              <a:rPr lang="en"/>
              <a:t> Recognizing the source of anger, integrating it, and healing from it is crucial for personal growth.</a:t>
            </a:r>
            <a:endParaRPr/>
          </a:p>
        </p:txBody>
      </p:sp>
      <p:pic>
        <p:nvPicPr>
          <p:cNvPr id="202" name="Google Shape;202;p34"/>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Deminimizing</a:t>
            </a:r>
            <a:endParaRPr/>
          </a:p>
        </p:txBody>
      </p:sp>
      <p:sp>
        <p:nvSpPr>
          <p:cNvPr id="208" name="Google Shape;208;p35"/>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Deminimizing involves acknowledging and addressing suppressed bodily signals, buried emotions, and painful memories. This process, often unpleasant, is a critical part of healing from trauma, injustice, and mistreatment. It's akin to realizing a smoke alarm has been sounding unnoticed, and it's a crucial step in reconnecting with oneself.</a:t>
            </a:r>
            <a:endParaRPr/>
          </a:p>
          <a:p>
            <a:pPr indent="-317500" lvl="0" marL="457200" rtl="0" algn="l">
              <a:spcBef>
                <a:spcPts val="1200"/>
              </a:spcBef>
              <a:spcAft>
                <a:spcPts val="0"/>
              </a:spcAft>
              <a:buSzPts val="1400"/>
              <a:buChar char="-"/>
            </a:pPr>
            <a:r>
              <a:rPr b="1" lang="en">
                <a:solidFill>
                  <a:schemeClr val="accent4"/>
                </a:solidFill>
              </a:rPr>
              <a:t>Unsuppressing Signals: </a:t>
            </a:r>
            <a:r>
              <a:rPr lang="en"/>
              <a:t>Acknowledging hidden signals from the body is a part of deminimizing.</a:t>
            </a:r>
            <a:endParaRPr/>
          </a:p>
          <a:p>
            <a:pPr indent="-317500" lvl="0" marL="457200" rtl="0" algn="l">
              <a:spcBef>
                <a:spcPts val="0"/>
              </a:spcBef>
              <a:spcAft>
                <a:spcPts val="0"/>
              </a:spcAft>
              <a:buSzPts val="1400"/>
              <a:buChar char="-"/>
            </a:pPr>
            <a:r>
              <a:rPr b="1" lang="en">
                <a:solidFill>
                  <a:schemeClr val="accent4"/>
                </a:solidFill>
              </a:rPr>
              <a:t>Unearthing Emotions:</a:t>
            </a:r>
            <a:r>
              <a:rPr lang="en"/>
              <a:t> Uncovering buried emotions and painful memories is crucial for healing.</a:t>
            </a:r>
            <a:endParaRPr/>
          </a:p>
          <a:p>
            <a:pPr indent="-317500" lvl="0" marL="457200" rtl="0" algn="l">
              <a:spcBef>
                <a:spcPts val="0"/>
              </a:spcBef>
              <a:spcAft>
                <a:spcPts val="0"/>
              </a:spcAft>
              <a:buSzPts val="1400"/>
              <a:buChar char="-"/>
            </a:pPr>
            <a:r>
              <a:rPr b="1" lang="en">
                <a:solidFill>
                  <a:schemeClr val="accent4"/>
                </a:solidFill>
              </a:rPr>
              <a:t>Unpleasant Process: </a:t>
            </a:r>
            <a:r>
              <a:rPr lang="en"/>
              <a:t>Deminimizing can be an uncomfortable but necessary process.</a:t>
            </a:r>
            <a:endParaRPr/>
          </a:p>
          <a:p>
            <a:pPr indent="-317500" lvl="0" marL="457200" rtl="0" algn="l">
              <a:spcBef>
                <a:spcPts val="0"/>
              </a:spcBef>
              <a:spcAft>
                <a:spcPts val="0"/>
              </a:spcAft>
              <a:buSzPts val="1400"/>
              <a:buChar char="-"/>
            </a:pPr>
            <a:r>
              <a:rPr b="1" lang="en">
                <a:solidFill>
                  <a:schemeClr val="accent4"/>
                </a:solidFill>
              </a:rPr>
              <a:t>Expression of Pain:</a:t>
            </a:r>
            <a:r>
              <a:rPr lang="en"/>
              <a:t> This often involves crying, shaking, and other forms of expressing pain.</a:t>
            </a:r>
            <a:endParaRPr/>
          </a:p>
          <a:p>
            <a:pPr indent="-317500" lvl="0" marL="457200" rtl="0" algn="l">
              <a:spcBef>
                <a:spcPts val="0"/>
              </a:spcBef>
              <a:spcAft>
                <a:spcPts val="0"/>
              </a:spcAft>
              <a:buSzPts val="1400"/>
              <a:buChar char="-"/>
            </a:pPr>
            <a:r>
              <a:rPr b="1" lang="en">
                <a:solidFill>
                  <a:schemeClr val="accent4"/>
                </a:solidFill>
              </a:rPr>
              <a:t>Adaptation:</a:t>
            </a:r>
            <a:r>
              <a:rPr lang="en"/>
              <a:t> Part of the process is adapting, such as stopping activities that cause harm.</a:t>
            </a:r>
            <a:endParaRPr/>
          </a:p>
        </p:txBody>
      </p:sp>
      <p:pic>
        <p:nvPicPr>
          <p:cNvPr id="209" name="Google Shape;209;p35"/>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Legitimate Grievances</a:t>
            </a:r>
            <a:endParaRPr/>
          </a:p>
        </p:txBody>
      </p:sp>
      <p:sp>
        <p:nvSpPr>
          <p:cNvPr id="215" name="Google Shape;215;p36"/>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Legitimate grievances refer to the moral, social, and legal rights of neurodiverse individuals to express dissatisfaction or protest against injustices they face. This stands in contrast to attempts by neurotypicals to delegitimize these grievances, often through microaggressions, benefiting from privilege, and the privilege of ignorance.</a:t>
            </a:r>
            <a:endParaRPr/>
          </a:p>
          <a:p>
            <a:pPr indent="-317500" lvl="0" marL="457200" rtl="0" algn="l">
              <a:spcBef>
                <a:spcPts val="1200"/>
              </a:spcBef>
              <a:spcAft>
                <a:spcPts val="0"/>
              </a:spcAft>
              <a:buSzPts val="1400"/>
              <a:buChar char="-"/>
            </a:pPr>
            <a:r>
              <a:rPr b="1" lang="en">
                <a:solidFill>
                  <a:schemeClr val="accent4"/>
                </a:solidFill>
              </a:rPr>
              <a:t>Right to Grievances: </a:t>
            </a:r>
            <a:r>
              <a:rPr lang="en"/>
              <a:t>Neurodiverse individuals have the moral, social, and legal right to express their grievances.</a:t>
            </a:r>
            <a:endParaRPr/>
          </a:p>
          <a:p>
            <a:pPr indent="-317500" lvl="0" marL="457200" rtl="0" algn="l">
              <a:spcBef>
                <a:spcPts val="0"/>
              </a:spcBef>
              <a:spcAft>
                <a:spcPts val="0"/>
              </a:spcAft>
              <a:buSzPts val="1400"/>
              <a:buChar char="-"/>
            </a:pPr>
            <a:r>
              <a:rPr b="1" lang="en">
                <a:solidFill>
                  <a:schemeClr val="accent4"/>
                </a:solidFill>
              </a:rPr>
              <a:t>Delegitimization:</a:t>
            </a:r>
            <a:r>
              <a:rPr lang="en"/>
              <a:t> Neurotypicals often attempt to delegitimize these grievances.</a:t>
            </a:r>
            <a:endParaRPr/>
          </a:p>
          <a:p>
            <a:pPr indent="-317500" lvl="0" marL="457200" rtl="0" algn="l">
              <a:spcBef>
                <a:spcPts val="0"/>
              </a:spcBef>
              <a:spcAft>
                <a:spcPts val="0"/>
              </a:spcAft>
              <a:buSzPts val="1400"/>
              <a:buChar char="-"/>
            </a:pPr>
            <a:r>
              <a:rPr b="1" lang="en">
                <a:solidFill>
                  <a:schemeClr val="accent4"/>
                </a:solidFill>
              </a:rPr>
              <a:t>Microaggressions:</a:t>
            </a:r>
            <a:r>
              <a:rPr lang="en"/>
              <a:t> Many neurotypicals may unknowingly commit microaggressions against neurodiverse individuals.</a:t>
            </a:r>
            <a:endParaRPr/>
          </a:p>
          <a:p>
            <a:pPr indent="-317500" lvl="0" marL="457200" rtl="0" algn="l">
              <a:spcBef>
                <a:spcPts val="0"/>
              </a:spcBef>
              <a:spcAft>
                <a:spcPts val="0"/>
              </a:spcAft>
              <a:buSzPts val="1400"/>
              <a:buChar char="-"/>
            </a:pPr>
            <a:r>
              <a:rPr b="1" lang="en">
                <a:solidFill>
                  <a:schemeClr val="accent4"/>
                </a:solidFill>
              </a:rPr>
              <a:t>Privilege:</a:t>
            </a:r>
            <a:r>
              <a:rPr lang="en"/>
              <a:t> Neurotypicals often benefit from societal privilege at the expense of neurodiverse individuals.</a:t>
            </a:r>
            <a:endParaRPr/>
          </a:p>
          <a:p>
            <a:pPr indent="-317500" lvl="0" marL="457200" rtl="0" algn="l">
              <a:spcBef>
                <a:spcPts val="0"/>
              </a:spcBef>
              <a:spcAft>
                <a:spcPts val="0"/>
              </a:spcAft>
              <a:buSzPts val="1400"/>
              <a:buChar char="-"/>
            </a:pPr>
            <a:r>
              <a:rPr b="1" lang="en">
                <a:solidFill>
                  <a:schemeClr val="accent4"/>
                </a:solidFill>
              </a:rPr>
              <a:t>Privilege of Ignorance:</a:t>
            </a:r>
            <a:r>
              <a:rPr lang="en"/>
              <a:t> Many neurotypicals are unaware of the advantages they enjoy, further exacerbating the grievances of neurodiverse individuals.</a:t>
            </a:r>
            <a:endParaRPr/>
          </a:p>
        </p:txBody>
      </p:sp>
      <p:pic>
        <p:nvPicPr>
          <p:cNvPr id="216" name="Google Shape;216;p36"/>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Medical Disclaimer</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video is not intended to serve as medical advice or health education. This is a presentation based upon personal opinions and personal experience. Always seek aid from a licensed professional. I am not a doctor, therapist, psychologist, or psychiatrist. This information is provided as-is and you engage with this of your own volition.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Emotional Primacy</a:t>
            </a:r>
            <a:endParaRPr/>
          </a:p>
        </p:txBody>
      </p:sp>
      <p:sp>
        <p:nvSpPr>
          <p:cNvPr id="75" name="Google Shape;75;p16"/>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Emotional primacy refers to the idea that emotions significantly influence our thoughts, decisions, and actions. Despite the common belief of being rational beings, most neurotypical individuals are largely driven by their emotions. Understanding this concept is crucial for effective communication.</a:t>
            </a:r>
            <a:endParaRPr/>
          </a:p>
          <a:p>
            <a:pPr indent="-317500" lvl="0" marL="457200" rtl="0" algn="l">
              <a:spcBef>
                <a:spcPts val="1200"/>
              </a:spcBef>
              <a:spcAft>
                <a:spcPts val="0"/>
              </a:spcAft>
              <a:buSzPts val="1400"/>
              <a:buChar char="-"/>
            </a:pPr>
            <a:r>
              <a:rPr b="1" lang="en">
                <a:solidFill>
                  <a:schemeClr val="accent4"/>
                </a:solidFill>
              </a:rPr>
              <a:t>Emotional Receptivity: </a:t>
            </a:r>
            <a:r>
              <a:rPr lang="en"/>
              <a:t>The state of the receiver's emotions greatly impacts the effectiveness of communication.</a:t>
            </a:r>
            <a:endParaRPr/>
          </a:p>
          <a:p>
            <a:pPr indent="-317500" lvl="0" marL="457200" rtl="0" algn="l">
              <a:spcBef>
                <a:spcPts val="0"/>
              </a:spcBef>
              <a:spcAft>
                <a:spcPts val="0"/>
              </a:spcAft>
              <a:buSzPts val="1400"/>
              <a:buChar char="-"/>
            </a:pPr>
            <a:r>
              <a:rPr b="1" lang="en">
                <a:solidFill>
                  <a:schemeClr val="accent4"/>
                </a:solidFill>
              </a:rPr>
              <a:t>Emotional Salience: </a:t>
            </a:r>
            <a:r>
              <a:rPr lang="en"/>
              <a:t>The emotional impact of the message determines how well it is received and remembered.</a:t>
            </a:r>
            <a:endParaRPr/>
          </a:p>
          <a:p>
            <a:pPr indent="-317500" lvl="0" marL="457200" rtl="0" algn="l">
              <a:spcBef>
                <a:spcPts val="0"/>
              </a:spcBef>
              <a:spcAft>
                <a:spcPts val="0"/>
              </a:spcAft>
              <a:buSzPts val="1400"/>
              <a:buChar char="-"/>
            </a:pPr>
            <a:r>
              <a:rPr b="1" lang="en">
                <a:solidFill>
                  <a:schemeClr val="accent4"/>
                </a:solidFill>
              </a:rPr>
              <a:t>Catering to Emotions:</a:t>
            </a:r>
            <a:r>
              <a:rPr lang="en"/>
              <a:t> Communication must be tailored to the emotional state and needs of the receiver.</a:t>
            </a:r>
            <a:endParaRPr/>
          </a:p>
          <a:p>
            <a:pPr indent="-317500" lvl="0" marL="457200" rtl="0" algn="l">
              <a:spcBef>
                <a:spcPts val="0"/>
              </a:spcBef>
              <a:spcAft>
                <a:spcPts val="0"/>
              </a:spcAft>
              <a:buSzPts val="1400"/>
              <a:buChar char="-"/>
            </a:pPr>
            <a:r>
              <a:rPr b="1" lang="en">
                <a:solidFill>
                  <a:schemeClr val="accent4"/>
                </a:solidFill>
              </a:rPr>
              <a:t>Emotional Influence:</a:t>
            </a:r>
            <a:r>
              <a:rPr lang="en"/>
              <a:t> Emotions often override rational thought in decision-making processes.</a:t>
            </a:r>
            <a:endParaRPr/>
          </a:p>
          <a:p>
            <a:pPr indent="-317500" lvl="0" marL="457200" rtl="0" algn="l">
              <a:spcBef>
                <a:spcPts val="0"/>
              </a:spcBef>
              <a:spcAft>
                <a:spcPts val="0"/>
              </a:spcAft>
              <a:buSzPts val="1400"/>
              <a:buChar char="-"/>
            </a:pPr>
            <a:r>
              <a:rPr b="1" lang="en">
                <a:solidFill>
                  <a:schemeClr val="accent4"/>
                </a:solidFill>
              </a:rPr>
              <a:t>Misconception of Rationality: </a:t>
            </a:r>
            <a:r>
              <a:rPr lang="en"/>
              <a:t>Many people mistakenly believe they are primarily rational, not recognizing the influence of their emotions.</a:t>
            </a:r>
            <a:endParaRPr/>
          </a:p>
        </p:txBody>
      </p:sp>
      <p:pic>
        <p:nvPicPr>
          <p:cNvPr id="76" name="Google Shape;76;p16"/>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Relationship to Truth</a:t>
            </a:r>
            <a:endParaRPr/>
          </a:p>
        </p:txBody>
      </p:sp>
      <p:sp>
        <p:nvSpPr>
          <p:cNvPr id="82" name="Google Shape;82;p17"/>
          <p:cNvSpPr txBox="1"/>
          <p:nvPr>
            <p:ph idx="1" type="body"/>
          </p:nvPr>
        </p:nvSpPr>
        <p:spPr>
          <a:xfrm>
            <a:off x="0" y="1152475"/>
            <a:ext cx="52698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The relationship to truth varies significantly between neurotypical and neurodiverse individuals. Neurotypicals often base their understanding of "truth" on their emotional and social context, often unconsciously influenced by their worldview and epistemic tribe. In contrast, neurodiverse individuals tend to prioritize intellectual rigor, placing less importance on emotional and social solidarity, leading to potential misunderstandings.</a:t>
            </a:r>
            <a:endParaRPr/>
          </a:p>
          <a:p>
            <a:pPr indent="-310832" lvl="0" marL="457200" rtl="0" algn="l">
              <a:spcBef>
                <a:spcPts val="1200"/>
              </a:spcBef>
              <a:spcAft>
                <a:spcPts val="0"/>
              </a:spcAft>
              <a:buSzPct val="100000"/>
              <a:buChar char="-"/>
            </a:pPr>
            <a:r>
              <a:rPr b="1" lang="en">
                <a:solidFill>
                  <a:schemeClr val="accent4"/>
                </a:solidFill>
              </a:rPr>
              <a:t>Emotional and Social Context: </a:t>
            </a:r>
            <a:r>
              <a:rPr lang="en"/>
              <a:t>Neurotypicals often base their understanding of truth on their emotional and social context.</a:t>
            </a:r>
            <a:endParaRPr/>
          </a:p>
          <a:p>
            <a:pPr indent="-310832" lvl="0" marL="457200" rtl="0" algn="l">
              <a:spcBef>
                <a:spcPts val="0"/>
              </a:spcBef>
              <a:spcAft>
                <a:spcPts val="0"/>
              </a:spcAft>
              <a:buSzPct val="100000"/>
              <a:buChar char="-"/>
            </a:pPr>
            <a:r>
              <a:rPr b="1" lang="en">
                <a:solidFill>
                  <a:schemeClr val="accent4"/>
                </a:solidFill>
              </a:rPr>
              <a:t>Unconscious Influence:</a:t>
            </a:r>
            <a:r>
              <a:rPr lang="en"/>
              <a:t> Neurotypicals are often unconsciously influenced by their worldview and epistemic tribe.</a:t>
            </a:r>
            <a:endParaRPr/>
          </a:p>
          <a:p>
            <a:pPr indent="-310832" lvl="0" marL="457200" rtl="0" algn="l">
              <a:spcBef>
                <a:spcPts val="0"/>
              </a:spcBef>
              <a:spcAft>
                <a:spcPts val="0"/>
              </a:spcAft>
              <a:buSzPct val="100000"/>
              <a:buChar char="-"/>
            </a:pPr>
            <a:r>
              <a:rPr b="1" lang="en">
                <a:solidFill>
                  <a:schemeClr val="accent4"/>
                </a:solidFill>
              </a:rPr>
              <a:t>Intellectual Rigor: </a:t>
            </a:r>
            <a:r>
              <a:rPr lang="en"/>
              <a:t>Neurodiverse individuals tend to prioritize intellectual rigor in their understanding of truth.</a:t>
            </a:r>
            <a:endParaRPr/>
          </a:p>
          <a:p>
            <a:pPr indent="-310832" lvl="0" marL="457200" rtl="0" algn="l">
              <a:spcBef>
                <a:spcPts val="0"/>
              </a:spcBef>
              <a:spcAft>
                <a:spcPts val="0"/>
              </a:spcAft>
              <a:buSzPct val="100000"/>
              <a:buChar char="-"/>
            </a:pPr>
            <a:r>
              <a:rPr b="1" lang="en">
                <a:solidFill>
                  <a:schemeClr val="accent4"/>
                </a:solidFill>
              </a:rPr>
              <a:t>Less Importance on Solidarity:</a:t>
            </a:r>
            <a:r>
              <a:rPr lang="en"/>
              <a:t> Neurodiverse individuals place less importance on emotional and social solidarity.</a:t>
            </a:r>
            <a:endParaRPr/>
          </a:p>
          <a:p>
            <a:pPr indent="-310832" lvl="0" marL="457200" rtl="0" algn="l">
              <a:spcBef>
                <a:spcPts val="0"/>
              </a:spcBef>
              <a:spcAft>
                <a:spcPts val="0"/>
              </a:spcAft>
              <a:buSzPct val="100000"/>
              <a:buChar char="-"/>
            </a:pPr>
            <a:r>
              <a:rPr b="1" lang="en">
                <a:solidFill>
                  <a:schemeClr val="accent4"/>
                </a:solidFill>
              </a:rPr>
              <a:t>Potential Misunderstandings:</a:t>
            </a:r>
            <a:r>
              <a:rPr lang="en"/>
              <a:t> These differing perspectives can lead to misunderstandings.</a:t>
            </a:r>
            <a:endParaRPr/>
          </a:p>
        </p:txBody>
      </p:sp>
      <p:pic>
        <p:nvPicPr>
          <p:cNvPr id="83" name="Google Shape;83;p17"/>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Neurotypical Privilege</a:t>
            </a:r>
            <a:endParaRPr/>
          </a:p>
        </p:txBody>
      </p:sp>
      <p:sp>
        <p:nvSpPr>
          <p:cNvPr id="89" name="Google Shape;89;p18"/>
          <p:cNvSpPr txBox="1"/>
          <p:nvPr>
            <p:ph idx="1" type="body"/>
          </p:nvPr>
        </p:nvSpPr>
        <p:spPr>
          <a:xfrm>
            <a:off x="0" y="1152475"/>
            <a:ext cx="5269800" cy="3990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Neurotypical privilege refers to the societal advantages that individuals who are considered "normal" or "healthy" in terms of neurological function enjoy. This often leads to a sense of entitlement, which can result in abusive, manipulative, harmful, or judgmental behavior towards those who do not conform to these norms.</a:t>
            </a:r>
            <a:endParaRPr/>
          </a:p>
          <a:p>
            <a:pPr indent="-310832" lvl="0" marL="457200" rtl="0" algn="l">
              <a:spcBef>
                <a:spcPts val="1200"/>
              </a:spcBef>
              <a:spcAft>
                <a:spcPts val="0"/>
              </a:spcAft>
              <a:buSzPct val="100000"/>
              <a:buChar char="-"/>
            </a:pPr>
            <a:r>
              <a:rPr b="1" lang="en">
                <a:solidFill>
                  <a:schemeClr val="accent4"/>
                </a:solidFill>
              </a:rPr>
              <a:t>Assumption of Normality:</a:t>
            </a:r>
            <a:r>
              <a:rPr lang="en"/>
              <a:t> Society's definition of what is "normal" or "healthy" often favors neurotypical individuals.</a:t>
            </a:r>
            <a:endParaRPr/>
          </a:p>
          <a:p>
            <a:pPr indent="-310832" lvl="0" marL="457200" rtl="0" algn="l">
              <a:spcBef>
                <a:spcPts val="0"/>
              </a:spcBef>
              <a:spcAft>
                <a:spcPts val="0"/>
              </a:spcAft>
              <a:buSzPct val="100000"/>
              <a:buChar char="-"/>
            </a:pPr>
            <a:r>
              <a:rPr b="1" lang="en">
                <a:solidFill>
                  <a:schemeClr val="accent4"/>
                </a:solidFill>
              </a:rPr>
              <a:t>License for Abuse:</a:t>
            </a:r>
            <a:r>
              <a:rPr lang="en"/>
              <a:t> This perceived normality can lead to harmful behaviors towards those who are seen as different.</a:t>
            </a:r>
            <a:endParaRPr/>
          </a:p>
          <a:p>
            <a:pPr indent="-310832" lvl="0" marL="457200" rtl="0" algn="l">
              <a:spcBef>
                <a:spcPts val="0"/>
              </a:spcBef>
              <a:spcAft>
                <a:spcPts val="0"/>
              </a:spcAft>
              <a:buSzPct val="100000"/>
              <a:buChar char="-"/>
            </a:pPr>
            <a:r>
              <a:rPr b="1" lang="en">
                <a:solidFill>
                  <a:schemeClr val="accent4"/>
                </a:solidFill>
              </a:rPr>
              <a:t>Manipulative Behavior: </a:t>
            </a:r>
            <a:r>
              <a:rPr lang="en"/>
              <a:t>Neurotypical privilege can result in manipulative actions towards those who do not conform to societal norms.</a:t>
            </a:r>
            <a:endParaRPr/>
          </a:p>
          <a:p>
            <a:pPr indent="-310832" lvl="0" marL="457200" rtl="0" algn="l">
              <a:spcBef>
                <a:spcPts val="0"/>
              </a:spcBef>
              <a:spcAft>
                <a:spcPts val="0"/>
              </a:spcAft>
              <a:buSzPct val="100000"/>
              <a:buChar char="-"/>
            </a:pPr>
            <a:r>
              <a:rPr b="1" lang="en">
                <a:solidFill>
                  <a:schemeClr val="accent4"/>
                </a:solidFill>
              </a:rPr>
              <a:t>Judgmental Attitudes:</a:t>
            </a:r>
            <a:r>
              <a:rPr lang="en"/>
              <a:t> Those with neurotypical privilege often judge those who do not fit their definition of normality.</a:t>
            </a:r>
            <a:endParaRPr/>
          </a:p>
          <a:p>
            <a:pPr indent="-310832" lvl="0" marL="457200" rtl="0" algn="l">
              <a:spcBef>
                <a:spcPts val="0"/>
              </a:spcBef>
              <a:spcAft>
                <a:spcPts val="0"/>
              </a:spcAft>
              <a:buSzPct val="100000"/>
              <a:buChar char="-"/>
            </a:pPr>
            <a:r>
              <a:rPr b="1" lang="en">
                <a:solidFill>
                  <a:schemeClr val="accent4"/>
                </a:solidFill>
              </a:rPr>
              <a:t>Need for Awareness:</a:t>
            </a:r>
            <a:r>
              <a:rPr lang="en"/>
              <a:t> Recognizing and challenging neurotypical privilege is crucial for societal change.</a:t>
            </a:r>
            <a:endParaRPr/>
          </a:p>
        </p:txBody>
      </p:sp>
      <p:pic>
        <p:nvPicPr>
          <p:cNvPr id="90" name="Google Shape;90;p18"/>
          <p:cNvPicPr preferRelativeResize="0"/>
          <p:nvPr/>
        </p:nvPicPr>
        <p:blipFill>
          <a:blip r:embed="rId3">
            <a:alphaModFix/>
          </a:blip>
          <a:stretch>
            <a:fillRect/>
          </a:stretch>
        </p:blipFill>
        <p:spPr>
          <a:xfrm>
            <a:off x="5269804" y="0"/>
            <a:ext cx="3874200" cy="51433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Forced Self-Neglect</a:t>
            </a:r>
            <a:endParaRPr/>
          </a:p>
        </p:txBody>
      </p:sp>
      <p:sp>
        <p:nvSpPr>
          <p:cNvPr id="96" name="Google Shape;96;p19"/>
          <p:cNvSpPr txBox="1"/>
          <p:nvPr>
            <p:ph idx="1" type="body"/>
          </p:nvPr>
        </p:nvSpPr>
        <p:spPr>
          <a:xfrm>
            <a:off x="0" y="1152475"/>
            <a:ext cx="52698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Forced self-neglect refers to the phenomenon where individuals, particularly those with special needs, are conditioned to ignore or suppress their own needs due to systemic deprivation or neglect. This often leads to these individuals becoming adept at navigating the world without prioritizing their emotional, physical, social, or intellectual needs.</a:t>
            </a:r>
            <a:endParaRPr/>
          </a:p>
          <a:p>
            <a:pPr indent="-317500" lvl="0" marL="457200" rtl="0" algn="l">
              <a:spcBef>
                <a:spcPts val="1200"/>
              </a:spcBef>
              <a:spcAft>
                <a:spcPts val="0"/>
              </a:spcAft>
              <a:buSzPts val="1400"/>
              <a:buChar char="-"/>
            </a:pPr>
            <a:r>
              <a:rPr b="1" lang="en">
                <a:solidFill>
                  <a:schemeClr val="accent4"/>
                </a:solidFill>
              </a:rPr>
              <a:t>Systemic Deprivation: </a:t>
            </a:r>
            <a:r>
              <a:rPr lang="en"/>
              <a:t>Special needs individuals often face systemic neglect, leading to unmet needs.</a:t>
            </a:r>
            <a:endParaRPr/>
          </a:p>
          <a:p>
            <a:pPr indent="-317500" lvl="0" marL="457200" rtl="0" algn="l">
              <a:spcBef>
                <a:spcPts val="0"/>
              </a:spcBef>
              <a:spcAft>
                <a:spcPts val="0"/>
              </a:spcAft>
              <a:buSzPts val="1400"/>
              <a:buChar char="-"/>
            </a:pPr>
            <a:r>
              <a:rPr b="1" lang="en">
                <a:solidFill>
                  <a:schemeClr val="accent4"/>
                </a:solidFill>
              </a:rPr>
              <a:t>Suppression of Needs:</a:t>
            </a:r>
            <a:r>
              <a:rPr lang="en"/>
              <a:t> These individuals learn to ignore or suppress their own needs as a coping mechanism.</a:t>
            </a:r>
            <a:endParaRPr/>
          </a:p>
          <a:p>
            <a:pPr indent="-317500" lvl="0" marL="457200" rtl="0" algn="l">
              <a:spcBef>
                <a:spcPts val="0"/>
              </a:spcBef>
              <a:spcAft>
                <a:spcPts val="0"/>
              </a:spcAft>
              <a:buSzPts val="1400"/>
              <a:buChar char="-"/>
            </a:pPr>
            <a:r>
              <a:rPr b="1" lang="en">
                <a:solidFill>
                  <a:schemeClr val="accent4"/>
                </a:solidFill>
              </a:rPr>
              <a:t>Adaptation:</a:t>
            </a:r>
            <a:r>
              <a:rPr lang="en"/>
              <a:t> Over time, they become experts at navigating the world without prioritizing their own needs.</a:t>
            </a:r>
            <a:endParaRPr/>
          </a:p>
          <a:p>
            <a:pPr indent="-317500" lvl="0" marL="457200" rtl="0" algn="l">
              <a:spcBef>
                <a:spcPts val="0"/>
              </a:spcBef>
              <a:spcAft>
                <a:spcPts val="0"/>
              </a:spcAft>
              <a:buSzPts val="1400"/>
              <a:buChar char="-"/>
            </a:pPr>
            <a:r>
              <a:rPr b="1" lang="en">
                <a:solidFill>
                  <a:schemeClr val="accent4"/>
                </a:solidFill>
              </a:rPr>
              <a:t>Emotional, Physical, Social, Intellectual Needs:</a:t>
            </a:r>
            <a:r>
              <a:rPr lang="en"/>
              <a:t> These are the areas often neglected in these individuals.</a:t>
            </a:r>
            <a:endParaRPr/>
          </a:p>
          <a:p>
            <a:pPr indent="-317500" lvl="0" marL="457200" rtl="0" algn="l">
              <a:spcBef>
                <a:spcPts val="0"/>
              </a:spcBef>
              <a:spcAft>
                <a:spcPts val="0"/>
              </a:spcAft>
              <a:buSzPts val="1400"/>
              <a:buChar char="-"/>
            </a:pPr>
            <a:r>
              <a:rPr b="1" lang="en">
                <a:solidFill>
                  <a:schemeClr val="accent4"/>
                </a:solidFill>
              </a:rPr>
              <a:t>Awareness and Change:</a:t>
            </a:r>
            <a:r>
              <a:rPr lang="en"/>
              <a:t> Recognizing this issue is the first step towards systemic change and improved support.</a:t>
            </a:r>
            <a:endParaRPr/>
          </a:p>
        </p:txBody>
      </p:sp>
      <p:pic>
        <p:nvPicPr>
          <p:cNvPr id="97" name="Google Shape;97;p19"/>
          <p:cNvPicPr preferRelativeResize="0"/>
          <p:nvPr/>
        </p:nvPicPr>
        <p:blipFill>
          <a:blip r:embed="rId3">
            <a:alphaModFix/>
          </a:blip>
          <a:stretch>
            <a:fillRect/>
          </a:stretch>
        </p:blipFill>
        <p:spPr>
          <a:xfrm>
            <a:off x="5269804" y="0"/>
            <a:ext cx="3874200" cy="51433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Apparent Deficits</a:t>
            </a:r>
            <a:endParaRPr/>
          </a:p>
        </p:txBody>
      </p:sp>
      <p:sp>
        <p:nvSpPr>
          <p:cNvPr id="103" name="Google Shape;103;p20"/>
          <p:cNvSpPr txBox="1"/>
          <p:nvPr>
            <p:ph idx="1" type="body"/>
          </p:nvPr>
        </p:nvSpPr>
        <p:spPr>
          <a:xfrm>
            <a:off x="0" y="1152475"/>
            <a:ext cx="52698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Apparent deficits refer to the perceived cognitive shortcomings of neurotypical individuals when viewed through the lens of </a:t>
            </a:r>
            <a:r>
              <a:rPr lang="en"/>
              <a:t>neurospicy</a:t>
            </a:r>
            <a:r>
              <a:rPr lang="en"/>
              <a:t> people. For instance, individuals with ADHD, ASD, HSP, or giftedness may perceive neurotypicals as having limitations in certain cognitive functions.</a:t>
            </a:r>
            <a:endParaRPr/>
          </a:p>
          <a:p>
            <a:pPr indent="-310832" lvl="0" marL="457200" rtl="0" algn="l">
              <a:spcBef>
                <a:spcPts val="1200"/>
              </a:spcBef>
              <a:spcAft>
                <a:spcPts val="0"/>
              </a:spcAft>
              <a:buSzPct val="100000"/>
              <a:buChar char="-"/>
            </a:pPr>
            <a:r>
              <a:rPr b="1" lang="en">
                <a:solidFill>
                  <a:schemeClr val="accent4"/>
                </a:solidFill>
              </a:rPr>
              <a:t>Perceived Slowness: </a:t>
            </a:r>
            <a:r>
              <a:rPr lang="en"/>
              <a:t>From an ADHD perspective, neurotypicals may seem to function at a slower pace and struggle with multitasking.</a:t>
            </a:r>
            <a:endParaRPr/>
          </a:p>
          <a:p>
            <a:pPr indent="-310832" lvl="0" marL="457200" rtl="0" algn="l">
              <a:spcBef>
                <a:spcPts val="0"/>
              </a:spcBef>
              <a:spcAft>
                <a:spcPts val="0"/>
              </a:spcAft>
              <a:buSzPct val="100000"/>
              <a:buChar char="-"/>
            </a:pPr>
            <a:r>
              <a:rPr b="1" lang="en">
                <a:solidFill>
                  <a:schemeClr val="accent4"/>
                </a:solidFill>
              </a:rPr>
              <a:t>System Comprehension: </a:t>
            </a:r>
            <a:r>
              <a:rPr lang="en"/>
              <a:t>Individuals with ASD may perceive neurotypicals as having difficulty understanding complex systems and cause-effect relationships.</a:t>
            </a:r>
            <a:endParaRPr/>
          </a:p>
          <a:p>
            <a:pPr indent="-310832" lvl="0" marL="457200" rtl="0" algn="l">
              <a:spcBef>
                <a:spcPts val="0"/>
              </a:spcBef>
              <a:spcAft>
                <a:spcPts val="0"/>
              </a:spcAft>
              <a:buSzPct val="100000"/>
              <a:buChar char="-"/>
            </a:pPr>
            <a:r>
              <a:rPr b="1" lang="en">
                <a:solidFill>
                  <a:schemeClr val="accent4"/>
                </a:solidFill>
              </a:rPr>
              <a:t>Awareness:</a:t>
            </a:r>
            <a:r>
              <a:rPr lang="en"/>
              <a:t> Highly Sensitive People (HSPs) may view neurotypicals as having a lower level of self-awareness and environmental consciousness.</a:t>
            </a:r>
            <a:endParaRPr/>
          </a:p>
          <a:p>
            <a:pPr indent="-310832" lvl="0" marL="457200" rtl="0" algn="l">
              <a:spcBef>
                <a:spcPts val="0"/>
              </a:spcBef>
              <a:spcAft>
                <a:spcPts val="0"/>
              </a:spcAft>
              <a:buSzPct val="100000"/>
              <a:buChar char="-"/>
            </a:pPr>
            <a:r>
              <a:rPr b="1" lang="en">
                <a:solidFill>
                  <a:schemeClr val="accent4"/>
                </a:solidFill>
              </a:rPr>
              <a:t>Intellectual Capacity:</a:t>
            </a:r>
            <a:r>
              <a:rPr lang="en"/>
              <a:t> Gifted individuals may perceive the rest of the world as intellectually challenged.</a:t>
            </a:r>
            <a:endParaRPr/>
          </a:p>
          <a:p>
            <a:pPr indent="-310832" lvl="0" marL="457200" rtl="0" algn="l">
              <a:spcBef>
                <a:spcPts val="0"/>
              </a:spcBef>
              <a:spcAft>
                <a:spcPts val="0"/>
              </a:spcAft>
              <a:buSzPct val="100000"/>
              <a:buChar char="-"/>
            </a:pPr>
            <a:r>
              <a:rPr b="1" lang="en">
                <a:solidFill>
                  <a:schemeClr val="accent4"/>
                </a:solidFill>
              </a:rPr>
              <a:t>Normative Lens: </a:t>
            </a:r>
            <a:r>
              <a:rPr lang="en"/>
              <a:t>These perceptions highlight the importance of understanding and respecting diverse cognitive experiences.</a:t>
            </a:r>
            <a:endParaRPr/>
          </a:p>
        </p:txBody>
      </p:sp>
      <p:pic>
        <p:nvPicPr>
          <p:cNvPr id="104" name="Google Shape;104;p20"/>
          <p:cNvPicPr preferRelativeResize="0"/>
          <p:nvPr/>
        </p:nvPicPr>
        <p:blipFill>
          <a:blip r:embed="rId3">
            <a:alphaModFix/>
          </a:blip>
          <a:stretch>
            <a:fillRect/>
          </a:stretch>
        </p:blipFill>
        <p:spPr>
          <a:xfrm>
            <a:off x="5269804" y="0"/>
            <a:ext cx="3874200" cy="51433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Pathologizing Differences</a:t>
            </a:r>
            <a:endParaRPr/>
          </a:p>
        </p:txBody>
      </p:sp>
      <p:sp>
        <p:nvSpPr>
          <p:cNvPr id="110" name="Google Shape;110;p21"/>
          <p:cNvSpPr txBox="1"/>
          <p:nvPr>
            <p:ph idx="1" type="body"/>
          </p:nvPr>
        </p:nvSpPr>
        <p:spPr>
          <a:xfrm>
            <a:off x="0" y="1152475"/>
            <a:ext cx="5269800" cy="3990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Pathologizing differences refers to the tendency of neurotypical individuals to label the unique perceptions, needs, abilities, and beliefs of </a:t>
            </a:r>
            <a:r>
              <a:rPr lang="en"/>
              <a:t>neurospicy</a:t>
            </a:r>
            <a:r>
              <a:rPr lang="en"/>
              <a:t> people as disorders. This often results in misinterpretation and stigmatization of </a:t>
            </a:r>
            <a:r>
              <a:rPr lang="en"/>
              <a:t>neurospicy</a:t>
            </a:r>
            <a:r>
              <a:rPr lang="en"/>
              <a:t> experiences, which are in fact normal and healthy expressions of their lived experiences.</a:t>
            </a:r>
            <a:endParaRPr/>
          </a:p>
          <a:p>
            <a:pPr indent="-310832" lvl="0" marL="457200" rtl="0" algn="l">
              <a:spcBef>
                <a:spcPts val="1200"/>
              </a:spcBef>
              <a:spcAft>
                <a:spcPts val="0"/>
              </a:spcAft>
              <a:buSzPct val="100000"/>
              <a:buChar char="-"/>
            </a:pPr>
            <a:r>
              <a:rPr b="1" lang="en">
                <a:solidFill>
                  <a:schemeClr val="accent4"/>
                </a:solidFill>
              </a:rPr>
              <a:t>Misinterpretation:</a:t>
            </a:r>
            <a:r>
              <a:rPr lang="en"/>
              <a:t> </a:t>
            </a:r>
            <a:r>
              <a:rPr lang="en"/>
              <a:t>Neurospicy</a:t>
            </a:r>
            <a:r>
              <a:rPr lang="en"/>
              <a:t> individuals' unique abilities are often misunderstood and labeled as pathological.</a:t>
            </a:r>
            <a:endParaRPr/>
          </a:p>
          <a:p>
            <a:pPr indent="-310832" lvl="0" marL="457200" rtl="0" algn="l">
              <a:spcBef>
                <a:spcPts val="0"/>
              </a:spcBef>
              <a:spcAft>
                <a:spcPts val="0"/>
              </a:spcAft>
              <a:buSzPct val="100000"/>
              <a:buChar char="-"/>
            </a:pPr>
            <a:r>
              <a:rPr b="1" lang="en">
                <a:solidFill>
                  <a:schemeClr val="accent4"/>
                </a:solidFill>
              </a:rPr>
              <a:t>Stigmatization:</a:t>
            </a:r>
            <a:r>
              <a:rPr lang="en"/>
              <a:t> </a:t>
            </a:r>
            <a:r>
              <a:rPr lang="en"/>
              <a:t>Neurospicy</a:t>
            </a:r>
            <a:r>
              <a:rPr lang="en"/>
              <a:t> experiences are often stigmatized and categorized as disorders.</a:t>
            </a:r>
            <a:endParaRPr/>
          </a:p>
          <a:p>
            <a:pPr indent="-310832" lvl="0" marL="457200" rtl="0" algn="l">
              <a:spcBef>
                <a:spcPts val="0"/>
              </a:spcBef>
              <a:spcAft>
                <a:spcPts val="0"/>
              </a:spcAft>
              <a:buSzPct val="100000"/>
              <a:buChar char="-"/>
            </a:pPr>
            <a:r>
              <a:rPr b="1" lang="en">
                <a:solidFill>
                  <a:schemeClr val="accent4"/>
                </a:solidFill>
              </a:rPr>
              <a:t>Narcissism Accusation:</a:t>
            </a:r>
            <a:r>
              <a:rPr lang="en"/>
              <a:t> Gifted individuals stating their abilities are often accused of narcissism, despite stating measurable facts.</a:t>
            </a:r>
            <a:endParaRPr/>
          </a:p>
          <a:p>
            <a:pPr indent="-310832" lvl="0" marL="457200" rtl="0" algn="l">
              <a:spcBef>
                <a:spcPts val="0"/>
              </a:spcBef>
              <a:spcAft>
                <a:spcPts val="0"/>
              </a:spcAft>
              <a:buSzPct val="100000"/>
              <a:buChar char="-"/>
            </a:pPr>
            <a:r>
              <a:rPr b="1" lang="en">
                <a:solidFill>
                  <a:schemeClr val="accent4"/>
                </a:solidFill>
              </a:rPr>
              <a:t>Mischaracterization:</a:t>
            </a:r>
            <a:r>
              <a:rPr lang="en"/>
              <a:t> Autistic meltdowns, a normal reaction to emotional and sensory overload, are often mischaracterized as borderline personality disorder.</a:t>
            </a:r>
            <a:endParaRPr/>
          </a:p>
          <a:p>
            <a:pPr indent="-310832" lvl="0" marL="457200" rtl="0" algn="l">
              <a:spcBef>
                <a:spcPts val="0"/>
              </a:spcBef>
              <a:spcAft>
                <a:spcPts val="0"/>
              </a:spcAft>
              <a:buSzPct val="100000"/>
              <a:buChar char="-"/>
            </a:pPr>
            <a:r>
              <a:rPr b="1" lang="en">
                <a:solidFill>
                  <a:schemeClr val="accent4"/>
                </a:solidFill>
              </a:rPr>
              <a:t>Normalization:</a:t>
            </a:r>
            <a:r>
              <a:rPr lang="en"/>
              <a:t> Recognizing these differences as normal variations rather than pathologies is crucial for fostering acceptance and understanding.</a:t>
            </a:r>
            <a:endParaRPr/>
          </a:p>
        </p:txBody>
      </p:sp>
      <p:pic>
        <p:nvPicPr>
          <p:cNvPr id="111" name="Google Shape;111;p21"/>
          <p:cNvPicPr preferRelativeResize="0"/>
          <p:nvPr/>
        </p:nvPicPr>
        <p:blipFill>
          <a:blip r:embed="rId3">
            <a:alphaModFix/>
          </a:blip>
          <a:stretch>
            <a:fillRect/>
          </a:stretch>
        </p:blipFill>
        <p:spPr>
          <a:xfrm>
            <a:off x="5269662" y="0"/>
            <a:ext cx="3874342"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